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83" r:id="rId4"/>
    <p:sldId id="304" r:id="rId5"/>
    <p:sldId id="305" r:id="rId6"/>
    <p:sldId id="306" r:id="rId7"/>
    <p:sldId id="309" r:id="rId8"/>
    <p:sldId id="310" r:id="rId9"/>
    <p:sldId id="311" r:id="rId10"/>
    <p:sldId id="307" r:id="rId11"/>
    <p:sldId id="308" r:id="rId12"/>
    <p:sldId id="262" r:id="rId13"/>
    <p:sldId id="263" r:id="rId14"/>
    <p:sldId id="272" r:id="rId15"/>
    <p:sldId id="273" r:id="rId16"/>
    <p:sldId id="274" r:id="rId17"/>
    <p:sldId id="275" r:id="rId18"/>
    <p:sldId id="284" r:id="rId19"/>
    <p:sldId id="294" r:id="rId20"/>
    <p:sldId id="299" r:id="rId21"/>
    <p:sldId id="300" r:id="rId22"/>
    <p:sldId id="312" r:id="rId23"/>
    <p:sldId id="302" r:id="rId24"/>
    <p:sldId id="303" r:id="rId25"/>
    <p:sldId id="301" r:id="rId26"/>
    <p:sldId id="297" r:id="rId27"/>
    <p:sldId id="296" r:id="rId28"/>
    <p:sldId id="298" r:id="rId29"/>
    <p:sldId id="279" r:id="rId30"/>
    <p:sldId id="314" r:id="rId31"/>
    <p:sldId id="316" r:id="rId32"/>
    <p:sldId id="317" r:id="rId33"/>
    <p:sldId id="313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34" autoAdjust="0"/>
  </p:normalViewPr>
  <p:slideViewPr>
    <p:cSldViewPr>
      <p:cViewPr varScale="1">
        <p:scale>
          <a:sx n="70" d="100"/>
          <a:sy n="70" d="100"/>
        </p:scale>
        <p:origin x="138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648BF-D911-406F-9006-D03F487FF37B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82284-C8F3-46FF-8EBB-514A0C7FE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82284-C8F3-46FF-8EBB-514A0C7FE1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98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82284-C8F3-46FF-8EBB-514A0C7FE1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84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F92-2DF9-4F3E-84BF-DE587778736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97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F92-2DF9-4F3E-84BF-DE587778736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0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F92-2DF9-4F3E-84BF-DE587778736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5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F92-2DF9-4F3E-84BF-DE587778736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36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F92-2DF9-4F3E-84BF-DE587778736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06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F92-2DF9-4F3E-84BF-DE587778736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80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F92-2DF9-4F3E-84BF-DE587778736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23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F92-2DF9-4F3E-84BF-DE587778736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0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F92-2DF9-4F3E-84BF-DE587778736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99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F92-2DF9-4F3E-84BF-DE587778736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31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F92-2DF9-4F3E-84BF-DE587778736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2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E0F92-2DF9-4F3E-84BF-DE587778736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C46D0-568C-441D-B190-F58E04A0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://cs231n.stanford.edu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://cs231n.stanford.edu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eterjbentley.com/heartchallenge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physionet.org/challenge/2017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hysionet.org/physiobank/database/ptbdb/" TargetMode="External"/><Relationship Id="rId5" Type="http://schemas.openxmlformats.org/officeDocument/2006/relationships/hyperlink" Target="https://physionet.org/physiobank/database/mitdb/" TargetMode="External"/><Relationship Id="rId10" Type="http://schemas.openxmlformats.org/officeDocument/2006/relationships/hyperlink" Target="https://www.icbhi2019.com/call-for-sc" TargetMode="External"/><Relationship Id="rId4" Type="http://schemas.openxmlformats.org/officeDocument/2006/relationships/hyperlink" Target="https://physionet.org/physiobank/database/" TargetMode="External"/><Relationship Id="rId9" Type="http://schemas.openxmlformats.org/officeDocument/2006/relationships/hyperlink" Target="https://physionet.org/physiobank/database/apnea-ec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hyperlink" Target="https://www.zeiss.co.in/microscopy/local-content/clp/2019/contest.html?vaURL=www.zeiss.co.in/apeer-contest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://artelus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ites.google.com/view/call-for-book-chapter-elsevier/hom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dicalfuturist.com/artificial-intelligence-will-redesign-healthcare" TargetMode="External"/><Relationship Id="rId5" Type="http://schemas.openxmlformats.org/officeDocument/2006/relationships/hyperlink" Target="https://medicalfuturist.com/top-ai-algorithms-healthcare" TargetMode="Externa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bc.com/news/technology-30290540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www.youtube.com/watch?v=B-Osn1gMN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dicalfuturist.com/top-ai-algorithms-healthcare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dicalfuturist.com/top-ai-algorithms-healthcare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Bell MT" panose="02020503060305020303" pitchFamily="18" charset="0"/>
              </a:rPr>
              <a:t>AI for Biomedical Signal/Image Processing 2019</a:t>
            </a:r>
            <a:endParaRPr lang="en-US" sz="3200" b="1" dirty="0">
              <a:latin typeface="Bell MT" panose="02020503060305020303" pitchFamily="18" charset="0"/>
            </a:endParaRPr>
          </a:p>
        </p:txBody>
      </p:sp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732518" y="1981200"/>
            <a:ext cx="8077200" cy="1622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Bell MT" panose="02020503060305020303" pitchFamily="18" charset="0"/>
              </a:rPr>
              <a:t>AI for HEALTHCARE</a:t>
            </a:r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895600" y="3733800"/>
            <a:ext cx="6215742" cy="2308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latin typeface="Bell MT" panose="02020503060305020303" pitchFamily="18" charset="0"/>
              </a:rPr>
              <a:t>Dr. V. Sowmya (Assistant Professor (Sr. Gr))</a:t>
            </a:r>
          </a:p>
          <a:p>
            <a:r>
              <a:rPr lang="en-US" sz="2000" b="1" dirty="0" smtClean="0">
                <a:latin typeface="Bell MT" panose="02020503060305020303" pitchFamily="18" charset="0"/>
              </a:rPr>
              <a:t>Dr. E. A. Gopalakrishnan </a:t>
            </a:r>
            <a:r>
              <a:rPr lang="en-US" sz="2000" b="1" dirty="0">
                <a:latin typeface="Bell MT" panose="02020503060305020303" pitchFamily="18" charset="0"/>
              </a:rPr>
              <a:t>(Assistant Professor (</a:t>
            </a:r>
            <a:r>
              <a:rPr lang="en-US" sz="2000" b="1" dirty="0" smtClean="0">
                <a:latin typeface="Bell MT" panose="02020503060305020303" pitchFamily="18" charset="0"/>
              </a:rPr>
              <a:t>SG))</a:t>
            </a:r>
            <a:endParaRPr lang="en-US" sz="2000" b="1" dirty="0">
              <a:latin typeface="Bell MT" panose="02020503060305020303" pitchFamily="18" charset="0"/>
            </a:endParaRPr>
          </a:p>
          <a:p>
            <a:r>
              <a:rPr lang="en-US" sz="2000" b="1" dirty="0" smtClean="0">
                <a:latin typeface="Bell MT" panose="02020503060305020303" pitchFamily="18" charset="0"/>
              </a:rPr>
              <a:t>Dr. K. P. Soman</a:t>
            </a:r>
            <a:r>
              <a:rPr lang="en-US" sz="2000" b="1" dirty="0">
                <a:latin typeface="Bell MT" panose="02020503060305020303" pitchFamily="18" charset="0"/>
              </a:rPr>
              <a:t> </a:t>
            </a:r>
            <a:r>
              <a:rPr lang="en-US" sz="2000" b="1" dirty="0" smtClean="0">
                <a:latin typeface="Bell MT" panose="02020503060305020303" pitchFamily="18" charset="0"/>
              </a:rPr>
              <a:t>(Professor &amp; Head)</a:t>
            </a:r>
          </a:p>
          <a:p>
            <a:endParaRPr lang="en-US" sz="2400" b="1" dirty="0" smtClean="0">
              <a:latin typeface="Bell MT" panose="02020503060305020303" pitchFamily="18" charset="0"/>
            </a:endParaRPr>
          </a:p>
          <a:p>
            <a:r>
              <a:rPr lang="en-US" sz="2400" b="1" dirty="0" smtClean="0">
                <a:latin typeface="Bell MT" panose="02020503060305020303" pitchFamily="18" charset="0"/>
              </a:rPr>
              <a:t>13-05-2019.</a:t>
            </a:r>
          </a:p>
        </p:txBody>
      </p:sp>
      <p:pic>
        <p:nvPicPr>
          <p:cNvPr id="1032" name="Picture 8" descr="C:\Users\sowmya\Desktop\6911059_stock-photo-word-cloud-on-deep-learn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18224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6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9593" y="1469570"/>
            <a:ext cx="8264522" cy="142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93956" y="25908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2785" y="1417953"/>
            <a:ext cx="2818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http://cs231n.stanford.edu/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9593" y="1832150"/>
            <a:ext cx="82645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Roboto"/>
              </a:rPr>
              <a:t>Convolutional Neural Networks for Visual </a:t>
            </a:r>
            <a:r>
              <a:rPr lang="en-US" dirty="0" smtClean="0">
                <a:solidFill>
                  <a:srgbClr val="333333"/>
                </a:solidFill>
                <a:latin typeface="Roboto"/>
              </a:rPr>
              <a:t>Recognition from 2017-18 (Odd semester)</a:t>
            </a:r>
            <a:endParaRPr lang="en-US" b="0" i="0" dirty="0">
              <a:solidFill>
                <a:srgbClr val="333333"/>
              </a:solidFill>
              <a:effectLst/>
              <a:latin typeface="Roboto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1" y="2182585"/>
            <a:ext cx="9056689" cy="48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9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9593" y="1469570"/>
            <a:ext cx="8264522" cy="142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93956" y="25908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2785" y="1417953"/>
            <a:ext cx="2818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http://cs231n.stanford.edu/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9593" y="1832150"/>
            <a:ext cx="82645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Roboto"/>
              </a:rPr>
              <a:t>Convolutional Neural Networks for Visual </a:t>
            </a:r>
            <a:r>
              <a:rPr lang="en-US" dirty="0" smtClean="0">
                <a:solidFill>
                  <a:srgbClr val="333333"/>
                </a:solidFill>
                <a:latin typeface="Roboto"/>
              </a:rPr>
              <a:t>Recognition from 2017-18 (Odd semester)</a:t>
            </a:r>
            <a:endParaRPr lang="en-US" b="0" i="0" dirty="0">
              <a:solidFill>
                <a:srgbClr val="333333"/>
              </a:solidFill>
              <a:effectLst/>
              <a:latin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0" y="2515385"/>
            <a:ext cx="9103468" cy="481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9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928258" y="4396242"/>
            <a:ext cx="6215742" cy="162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Bell MT" panose="02020503060305020303" pitchFamily="18" charset="0"/>
              </a:rPr>
              <a:t>       </a:t>
            </a:r>
          </a:p>
        </p:txBody>
      </p:sp>
      <p:pic>
        <p:nvPicPr>
          <p:cNvPr id="1032" name="Picture 8" descr="C:\Users\sowmya\Desktop\6911059_stock-photo-word-cloud-on-deep-learn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172200"/>
            <a:ext cx="1066799" cy="68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89593" y="1600200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9593" y="1469570"/>
            <a:ext cx="8264522" cy="142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973" y="28956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11150" y="2280782"/>
            <a:ext cx="8604250" cy="3205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b="1" dirty="0" smtClean="0">
                <a:latin typeface="Bell MT" panose="02020503060305020303" pitchFamily="18" charset="0"/>
              </a:rPr>
              <a:t>Hardware Design</a:t>
            </a:r>
          </a:p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6040437"/>
            <a:ext cx="8077200" cy="811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Bell MT" panose="02020503060305020303" pitchFamily="18" charset="0"/>
              </a:rPr>
              <a:t>DEEP CNN FOR MICROSCOPY BASED POINT OF CARE DIAGNOSTICS – John A. Quinn et al., ICMLHC, 2016.</a:t>
            </a:r>
            <a:endParaRPr lang="en-US" b="1" dirty="0">
              <a:latin typeface="Bell MT" panose="02020503060305020303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" y="1795009"/>
            <a:ext cx="8855191" cy="4166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612775" y="983797"/>
            <a:ext cx="8077200" cy="811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Bell MT" panose="02020503060305020303" pitchFamily="18" charset="0"/>
              </a:rPr>
              <a:t>HARDWARE DESIGN</a:t>
            </a:r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1674357" y="-124972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</p:spTree>
    <p:extLst>
      <p:ext uri="{BB962C8B-B14F-4D97-AF65-F5344CB8AC3E}">
        <p14:creationId xmlns:p14="http://schemas.microsoft.com/office/powerpoint/2010/main" val="90053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928258" y="4396242"/>
            <a:ext cx="6215742" cy="162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Bell MT" panose="02020503060305020303" pitchFamily="18" charset="0"/>
              </a:rPr>
              <a:t>       </a:t>
            </a:r>
          </a:p>
        </p:txBody>
      </p:sp>
      <p:pic>
        <p:nvPicPr>
          <p:cNvPr id="1032" name="Picture 8" descr="C:\Users\sowmya\Desktop\6911059_stock-photo-word-cloud-on-deep-learn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172200"/>
            <a:ext cx="1066799" cy="68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89593" y="1600200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9593" y="1469570"/>
            <a:ext cx="8264522" cy="142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973" y="28956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11150" y="2280782"/>
            <a:ext cx="8604250" cy="3205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6040437"/>
            <a:ext cx="8077200" cy="811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Bell MT" panose="02020503060305020303" pitchFamily="18" charset="0"/>
              </a:rPr>
              <a:t>DEEP CNN FOR MICROSCOPY BASED POINT OF CARE DIAGNOSTICS – John A. Quinn et al., ICMLHC, 2016.</a:t>
            </a:r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12775" y="1210509"/>
            <a:ext cx="8077200" cy="811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Bell MT" panose="02020503060305020303" pitchFamily="18" charset="0"/>
              </a:rPr>
              <a:t>DATASET</a:t>
            </a:r>
            <a:endParaRPr lang="en-US" b="1" dirty="0">
              <a:latin typeface="Bell MT" panose="02020503060305020303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01525"/>
            <a:ext cx="2362200" cy="2380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754" y="2742459"/>
            <a:ext cx="2362200" cy="2380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360" y="2701525"/>
            <a:ext cx="2645615" cy="2380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296862" y="1986417"/>
            <a:ext cx="2376488" cy="811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Bell MT" panose="02020503060305020303" pitchFamily="18" charset="0"/>
              </a:rPr>
              <a:t>Malaria (ML)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20231" y="5080793"/>
            <a:ext cx="2253119" cy="959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Bell MT" panose="02020503060305020303" pitchFamily="18" charset="0"/>
              </a:rPr>
              <a:t>7245 patches in 1182 images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2906487" y="2084388"/>
            <a:ext cx="2971800" cy="811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Bell MT" panose="02020503060305020303" pitchFamily="18" charset="0"/>
              </a:rPr>
              <a:t>Tuberculosis (TB)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272514" y="5109425"/>
            <a:ext cx="2098675" cy="811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Bell MT" panose="02020503060305020303" pitchFamily="18" charset="0"/>
              </a:rPr>
              <a:t>3734 patches in 928 images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6310538" y="5123145"/>
            <a:ext cx="2098675" cy="811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Bell MT" panose="02020503060305020303" pitchFamily="18" charset="0"/>
              </a:rPr>
              <a:t>162 patches in 1217 images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6022589" y="1981200"/>
            <a:ext cx="2768146" cy="810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Bell MT" panose="02020503060305020303" pitchFamily="18" charset="0"/>
              </a:rPr>
              <a:t>Intestinal parasites (IP)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676400" y="1"/>
            <a:ext cx="5714999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</p:spTree>
    <p:extLst>
      <p:ext uri="{BB962C8B-B14F-4D97-AF65-F5344CB8AC3E}">
        <p14:creationId xmlns:p14="http://schemas.microsoft.com/office/powerpoint/2010/main" val="406456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owmya\Desktop\6911059_stock-photo-word-cloud-on-deep-learn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172200"/>
            <a:ext cx="1066799" cy="68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9593" y="1469570"/>
            <a:ext cx="8264522" cy="142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973" y="28956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6248399"/>
            <a:ext cx="8077200" cy="603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Bell MT" panose="02020503060305020303" pitchFamily="18" charset="0"/>
              </a:rPr>
              <a:t>DEEP CNN FOR MICROSCOPY BASED POINT OF CARE DIAGNOSTICS – John A. Quinn et al. ICMLHC, 2016.</a:t>
            </a:r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1788657" y="1295401"/>
            <a:ext cx="5486400" cy="88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latin typeface="Bell MT" panose="02020503060305020303" pitchFamily="18" charset="0"/>
              </a:rPr>
              <a:t>Sample Result-Malaria</a:t>
            </a:r>
            <a:endParaRPr lang="en-US" sz="6000" b="1" dirty="0">
              <a:latin typeface="Bell MT" panose="02020503060305020303" pitchFamily="18" charset="0"/>
            </a:endParaRPr>
          </a:p>
        </p:txBody>
      </p:sp>
      <p:pic>
        <p:nvPicPr>
          <p:cNvPr id="10243" name="Picture 3" descr="D:\2017-2018\Uganda_microscopic_images\Results\Results\plasmodium (phone)\download (6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51403"/>
            <a:ext cx="4876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itle 1"/>
          <p:cNvSpPr txBox="1">
            <a:spLocks/>
          </p:cNvSpPr>
          <p:nvPr/>
        </p:nvSpPr>
        <p:spPr>
          <a:xfrm>
            <a:off x="6019800" y="3276600"/>
            <a:ext cx="3124200" cy="1064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latin typeface="Bell MT" panose="02020503060305020303" pitchFamily="18" charset="0"/>
              </a:rPr>
              <a:t>White box- labelled by an expert</a:t>
            </a:r>
          </a:p>
          <a:p>
            <a:endParaRPr lang="en-US" sz="6000" b="1" dirty="0" smtClean="0">
              <a:latin typeface="Bell MT" panose="02020503060305020303" pitchFamily="18" charset="0"/>
            </a:endParaRPr>
          </a:p>
          <a:p>
            <a:r>
              <a:rPr lang="en-US" sz="6000" b="1" dirty="0" smtClean="0">
                <a:latin typeface="Bell MT" panose="02020503060305020303" pitchFamily="18" charset="0"/>
              </a:rPr>
              <a:t>Red box- Detected by the machine</a:t>
            </a:r>
            <a:endParaRPr lang="en-US" sz="6000" b="1" dirty="0">
              <a:latin typeface="Bell MT" panose="02020503060305020303" pitchFamily="18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</p:spTree>
    <p:extLst>
      <p:ext uri="{BB962C8B-B14F-4D97-AF65-F5344CB8AC3E}">
        <p14:creationId xmlns:p14="http://schemas.microsoft.com/office/powerpoint/2010/main" val="263897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owmya\Desktop\6911059_stock-photo-word-cloud-on-deep-learn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172200"/>
            <a:ext cx="1066799" cy="68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9593" y="1469570"/>
            <a:ext cx="8264522" cy="142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973" y="28956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6248399"/>
            <a:ext cx="8077200" cy="603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Bell MT" panose="02020503060305020303" pitchFamily="18" charset="0"/>
              </a:rPr>
              <a:t>DEEP CNN FOR MICROSCOPY BASED POINT OF CARE DIAGNOSTICS – John A. Quinn et al. ICMLHC, 2016.</a:t>
            </a:r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1788657" y="1080409"/>
            <a:ext cx="5486400" cy="88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latin typeface="Bell MT" panose="02020503060305020303" pitchFamily="18" charset="0"/>
              </a:rPr>
              <a:t>Sample Result-Tuberculosis</a:t>
            </a:r>
            <a:endParaRPr lang="en-US" sz="6000" b="1" dirty="0">
              <a:latin typeface="Bell MT" panose="02020503060305020303" pitchFamily="18" charset="0"/>
            </a:endParaRPr>
          </a:p>
        </p:txBody>
      </p:sp>
      <p:sp>
        <p:nvSpPr>
          <p:cNvPr id="70" name="Title 1"/>
          <p:cNvSpPr txBox="1">
            <a:spLocks/>
          </p:cNvSpPr>
          <p:nvPr/>
        </p:nvSpPr>
        <p:spPr>
          <a:xfrm>
            <a:off x="6019800" y="3276600"/>
            <a:ext cx="3124200" cy="1064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latin typeface="Bell MT" panose="02020503060305020303" pitchFamily="18" charset="0"/>
              </a:rPr>
              <a:t>White box- labelled by an expert</a:t>
            </a:r>
          </a:p>
          <a:p>
            <a:endParaRPr lang="en-US" sz="6000" b="1" dirty="0" smtClean="0">
              <a:latin typeface="Bell MT" panose="02020503060305020303" pitchFamily="18" charset="0"/>
            </a:endParaRPr>
          </a:p>
          <a:p>
            <a:r>
              <a:rPr lang="en-US" sz="6000" b="1" dirty="0" smtClean="0">
                <a:latin typeface="Bell MT" panose="02020503060305020303" pitchFamily="18" charset="0"/>
              </a:rPr>
              <a:t>Red box- Detected by the machine</a:t>
            </a:r>
            <a:endParaRPr lang="en-US" sz="6000" b="1" dirty="0">
              <a:latin typeface="Bell MT" panose="02020503060305020303" pitchFamily="18" charset="0"/>
            </a:endParaRPr>
          </a:p>
        </p:txBody>
      </p:sp>
      <p:pic>
        <p:nvPicPr>
          <p:cNvPr id="18434" name="Picture 2" descr="D:\2017-2018\Uganda_microscopic_images\Results\Results\tuberculosis\download (3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3" y="1753733"/>
            <a:ext cx="5681567" cy="444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676400" y="1"/>
            <a:ext cx="5714999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</p:spTree>
    <p:extLst>
      <p:ext uri="{BB962C8B-B14F-4D97-AF65-F5344CB8AC3E}">
        <p14:creationId xmlns:p14="http://schemas.microsoft.com/office/powerpoint/2010/main" val="161509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owmya\Desktop\6911059_stock-photo-word-cloud-on-deep-learn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172200"/>
            <a:ext cx="1066799" cy="68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9593" y="1469570"/>
            <a:ext cx="8264522" cy="142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973" y="28956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6248399"/>
            <a:ext cx="8077200" cy="603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Bell MT" panose="02020503060305020303" pitchFamily="18" charset="0"/>
              </a:rPr>
              <a:t>DEEP CNN FOR MICROSCOPY BASED POINT OF CARE DIAGNOSTICS – John A. Quinn et al. ICMLHC, 2016.</a:t>
            </a:r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1799768" y="1025978"/>
            <a:ext cx="5782132" cy="88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latin typeface="Bell MT" panose="02020503060305020303" pitchFamily="18" charset="0"/>
              </a:rPr>
              <a:t>Sample Result-Intestinal Parasites</a:t>
            </a:r>
            <a:endParaRPr lang="en-US" sz="6000" b="1" dirty="0">
              <a:latin typeface="Bell MT" panose="02020503060305020303" pitchFamily="18" charset="0"/>
            </a:endParaRPr>
          </a:p>
        </p:txBody>
      </p:sp>
      <p:sp>
        <p:nvSpPr>
          <p:cNvPr id="70" name="Title 1"/>
          <p:cNvSpPr txBox="1">
            <a:spLocks/>
          </p:cNvSpPr>
          <p:nvPr/>
        </p:nvSpPr>
        <p:spPr>
          <a:xfrm>
            <a:off x="6019800" y="3276600"/>
            <a:ext cx="3124200" cy="1064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latin typeface="Bell MT" panose="02020503060305020303" pitchFamily="18" charset="0"/>
              </a:rPr>
              <a:t>White box- labelled by an expert</a:t>
            </a:r>
          </a:p>
          <a:p>
            <a:endParaRPr lang="en-US" sz="6000" b="1" dirty="0" smtClean="0">
              <a:latin typeface="Bell MT" panose="02020503060305020303" pitchFamily="18" charset="0"/>
            </a:endParaRPr>
          </a:p>
          <a:p>
            <a:r>
              <a:rPr lang="en-US" sz="6000" b="1" dirty="0" smtClean="0">
                <a:latin typeface="Bell MT" panose="02020503060305020303" pitchFamily="18" charset="0"/>
              </a:rPr>
              <a:t>Red box- Detected by the machine</a:t>
            </a:r>
            <a:endParaRPr lang="en-US" sz="6000" b="1" dirty="0">
              <a:latin typeface="Bell MT" panose="02020503060305020303" pitchFamily="18" charset="0"/>
            </a:endParaRPr>
          </a:p>
        </p:txBody>
      </p:sp>
      <p:pic>
        <p:nvPicPr>
          <p:cNvPr id="19458" name="Picture 2" descr="D:\2017-2018\Uganda_microscopic_images\Results\Results\intestinal parasites\download (6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612999"/>
            <a:ext cx="5448300" cy="455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676400" y="1"/>
            <a:ext cx="5714999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</p:spTree>
    <p:extLst>
      <p:ext uri="{BB962C8B-B14F-4D97-AF65-F5344CB8AC3E}">
        <p14:creationId xmlns:p14="http://schemas.microsoft.com/office/powerpoint/2010/main" val="290222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owmya\Desktop\6911059_stock-photo-word-cloud-on-deep-learn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172200"/>
            <a:ext cx="1066799" cy="68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9593" y="1469570"/>
            <a:ext cx="8264522" cy="142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973" y="28956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-33566" y="6172201"/>
            <a:ext cx="8077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Bell MT" panose="02020503060305020303" pitchFamily="18" charset="0"/>
              </a:rPr>
              <a:t>DEEP CNN FOR MICROSCOPY BASED POINT OF CARE DIAGNOSTICS – John A. Quinn et al. ICMLHC, 2016.</a:t>
            </a:r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1812601" y="1469570"/>
            <a:ext cx="5782132" cy="955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latin typeface="Bell MT" panose="02020503060305020303" pitchFamily="18" charset="0"/>
              </a:rPr>
              <a:t>Interesting Result-Intestinal</a:t>
            </a:r>
          </a:p>
          <a:p>
            <a:r>
              <a:rPr lang="en-US" sz="6000" b="1" dirty="0" smtClean="0">
                <a:latin typeface="Bell MT" panose="02020503060305020303" pitchFamily="18" charset="0"/>
              </a:rPr>
              <a:t> Parasites</a:t>
            </a:r>
            <a:endParaRPr lang="en-US" sz="6000" b="1" dirty="0">
              <a:latin typeface="Bell MT" panose="02020503060305020303" pitchFamily="18" charset="0"/>
            </a:endParaRPr>
          </a:p>
        </p:txBody>
      </p:sp>
      <p:pic>
        <p:nvPicPr>
          <p:cNvPr id="20482" name="Picture 2" descr="D:\2017-2018\Uganda_microscopic_images\Results\Results\intestinal parasites\download (4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1" y="2895600"/>
            <a:ext cx="888909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1676400" y="1"/>
            <a:ext cx="5714999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</p:spTree>
    <p:extLst>
      <p:ext uri="{BB962C8B-B14F-4D97-AF65-F5344CB8AC3E}">
        <p14:creationId xmlns:p14="http://schemas.microsoft.com/office/powerpoint/2010/main" val="131437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9593" y="1469570"/>
            <a:ext cx="8264522" cy="142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973" y="28956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1725383" y="1215130"/>
            <a:ext cx="5782132" cy="955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b="1" dirty="0">
              <a:latin typeface="Bell MT" panose="0202050306030502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89593" y="1332530"/>
            <a:ext cx="6744607" cy="519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b="1" dirty="0" smtClean="0">
              <a:solidFill>
                <a:srgbClr val="FF0000"/>
              </a:solidFill>
              <a:latin typeface="Bell MT" panose="02020503060305020303" pitchFamily="18" charset="0"/>
            </a:endParaRPr>
          </a:p>
          <a:p>
            <a:pPr algn="l"/>
            <a:endParaRPr lang="en-US" sz="3200" b="1" dirty="0">
              <a:solidFill>
                <a:srgbClr val="FF0000"/>
              </a:solidFill>
              <a:latin typeface="Bell MT" panose="02020503060305020303" pitchFamily="18" charset="0"/>
            </a:endParaRPr>
          </a:p>
          <a:p>
            <a:pPr algn="l"/>
            <a:r>
              <a:rPr lang="en-US" sz="3200" b="1" dirty="0" smtClean="0">
                <a:solidFill>
                  <a:srgbClr val="FF0000"/>
                </a:solidFill>
                <a:latin typeface="Bell MT" panose="02020503060305020303" pitchFamily="18" charset="0"/>
              </a:rPr>
              <a:t>https</a:t>
            </a:r>
            <a:r>
              <a:rPr lang="en-US" sz="3200" b="1" dirty="0">
                <a:solidFill>
                  <a:srgbClr val="FF0000"/>
                </a:solidFill>
                <a:latin typeface="Bell MT" panose="02020503060305020303" pitchFamily="18" charset="0"/>
              </a:rPr>
              <a:t>://stanfordmlgroup.github.io</a:t>
            </a:r>
            <a:r>
              <a:rPr lang="en-US" sz="3200" b="1" dirty="0" smtClean="0">
                <a:solidFill>
                  <a:srgbClr val="FF0000"/>
                </a:solidFill>
                <a:latin typeface="Bell MT" panose="02020503060305020303" pitchFamily="18" charset="0"/>
              </a:rPr>
              <a:t>/</a:t>
            </a:r>
            <a:endParaRPr lang="en-US" sz="3200" dirty="0" smtClean="0">
              <a:latin typeface="Bell MT" panose="02020503060305020303" pitchFamily="18" charset="0"/>
            </a:endParaRPr>
          </a:p>
          <a:p>
            <a:endParaRPr lang="en-US" sz="3200" dirty="0"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10" y="2106281"/>
            <a:ext cx="8993818" cy="475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772" y="1469570"/>
            <a:ext cx="9123816" cy="779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973" y="28956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1725383" y="1215130"/>
            <a:ext cx="5782132" cy="955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b="1" dirty="0">
              <a:latin typeface="Bell MT" panose="0202050306030502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-76200" y="1294386"/>
            <a:ext cx="9221788" cy="686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dirty="0">
              <a:solidFill>
                <a:srgbClr val="FF0000"/>
              </a:solidFill>
              <a:latin typeface="Bell MT" panose="02020503060305020303" pitchFamily="18" charset="0"/>
            </a:endParaRPr>
          </a:p>
          <a:p>
            <a:r>
              <a:rPr lang="en-US" sz="3200" b="1" dirty="0" smtClean="0">
                <a:solidFill>
                  <a:srgbClr val="FF0000"/>
                </a:solidFill>
                <a:latin typeface="Bell MT" panose="02020503060305020303" pitchFamily="18" charset="0"/>
              </a:rPr>
              <a:t>https</a:t>
            </a:r>
            <a:r>
              <a:rPr lang="en-US" sz="3200" b="1" dirty="0">
                <a:solidFill>
                  <a:srgbClr val="FF0000"/>
                </a:solidFill>
                <a:latin typeface="Bell MT" panose="02020503060305020303" pitchFamily="18" charset="0"/>
              </a:rPr>
              <a:t>://</a:t>
            </a:r>
            <a:r>
              <a:rPr lang="en-US" sz="3200" b="1" dirty="0" smtClean="0">
                <a:solidFill>
                  <a:srgbClr val="FF0000"/>
                </a:solidFill>
                <a:latin typeface="Bell MT" panose="02020503060305020303" pitchFamily="18" charset="0"/>
              </a:rPr>
              <a:t>stanfordmlgroup.github.io/projects/mura/</a:t>
            </a:r>
            <a:endParaRPr lang="en-US" sz="3200" b="1" dirty="0">
              <a:solidFill>
                <a:srgbClr val="FF0000"/>
              </a:solidFill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981200"/>
            <a:ext cx="9145588" cy="638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5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1771" y="6040438"/>
            <a:ext cx="7354207" cy="811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Bell MT" panose="02020503060305020303" pitchFamily="18" charset="0"/>
              </a:rPr>
              <a:t>DEEP LEARNING FOR MEDICAL IMAGE PROCESSING</a:t>
            </a:r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928258" y="4396242"/>
            <a:ext cx="6215742" cy="162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Bell MT" panose="02020503060305020303" pitchFamily="18" charset="0"/>
              </a:rPr>
              <a:t>       </a:t>
            </a:r>
          </a:p>
        </p:txBody>
      </p:sp>
      <p:pic>
        <p:nvPicPr>
          <p:cNvPr id="1032" name="Picture 8" descr="C:\Users\sowmya\Desktop\6911059_stock-photo-word-cloud-on-deep-learn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8" y="5565320"/>
            <a:ext cx="1447801" cy="129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89593" y="1600200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9593" y="1469570"/>
            <a:ext cx="8264522" cy="142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r>
              <a:rPr lang="en-US" sz="17600" b="1" dirty="0" smtClean="0">
                <a:latin typeface="Bell MT" panose="02020503060305020303" pitchFamily="18" charset="0"/>
              </a:rPr>
              <a:t>WHY DEEP LEARNING FOR MEDICAL DIAGNOSIS?</a:t>
            </a: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973" y="28956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200" dirty="0" smtClean="0">
                <a:latin typeface="Bell MT" panose="02020503060305020303" pitchFamily="18" charset="0"/>
              </a:rPr>
              <a:t>Deep Learning is a </a:t>
            </a:r>
            <a:r>
              <a:rPr lang="en-US" sz="11200" dirty="0">
                <a:latin typeface="Bell MT" panose="02020503060305020303" pitchFamily="18" charset="0"/>
              </a:rPr>
              <a:t>B</a:t>
            </a:r>
            <a:r>
              <a:rPr lang="en-US" sz="11200" dirty="0" smtClean="0">
                <a:latin typeface="Bell MT" panose="02020503060305020303" pitchFamily="18" charset="0"/>
              </a:rPr>
              <a:t>lack Box, but Health Care Won’t Mind</a:t>
            </a:r>
          </a:p>
          <a:p>
            <a:pPr algn="l"/>
            <a:endParaRPr lang="en-US" sz="11200" dirty="0" smtClean="0">
              <a:latin typeface="Bell MT" panose="02020503060305020303" pitchFamily="18" charset="0"/>
            </a:endParaRPr>
          </a:p>
          <a:p>
            <a:pPr algn="l"/>
            <a:r>
              <a:rPr lang="en-US" sz="11200" dirty="0" smtClean="0">
                <a:latin typeface="Bell MT" panose="02020503060305020303" pitchFamily="18" charset="0"/>
              </a:rPr>
              <a:t>New algorithms are able to diagnose disease as accurately as expert </a:t>
            </a:r>
            <a:r>
              <a:rPr lang="en-US" sz="11200" dirty="0">
                <a:latin typeface="Bell MT" panose="02020503060305020303" pitchFamily="18" charset="0"/>
              </a:rPr>
              <a:t>p</a:t>
            </a:r>
            <a:r>
              <a:rPr lang="en-US" sz="11200" dirty="0" smtClean="0">
                <a:latin typeface="Bell MT" panose="02020503060305020303" pitchFamily="18" charset="0"/>
              </a:rPr>
              <a:t>hysicians </a:t>
            </a:r>
          </a:p>
          <a:p>
            <a:pPr algn="l"/>
            <a:endParaRPr lang="en-US" sz="7000" b="1" dirty="0" smtClean="0">
              <a:latin typeface="Bell MT" panose="02020503060305020303" pitchFamily="18" charset="0"/>
            </a:endParaRPr>
          </a:p>
          <a:p>
            <a:pPr algn="l"/>
            <a:r>
              <a:rPr lang="en-US" b="1" dirty="0" smtClean="0">
                <a:latin typeface="Bell MT" panose="02020503060305020303" pitchFamily="18" charset="0"/>
              </a:rPr>
              <a:t> </a:t>
            </a:r>
            <a:endParaRPr lang="en-US" b="1" dirty="0">
              <a:latin typeface="Bell MT" panose="02020503060305020303" pitchFamily="18" charset="0"/>
            </a:endParaRPr>
          </a:p>
          <a:p>
            <a:r>
              <a:rPr lang="en-US" sz="7400" b="1" dirty="0" smtClean="0">
                <a:latin typeface="Bell MT" panose="02020503060305020303" pitchFamily="18" charset="0"/>
              </a:rPr>
              <a:t>-Monique Brouillette , MIT Technology Review , April 2017.</a:t>
            </a: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</p:spTree>
    <p:extLst>
      <p:ext uri="{BB962C8B-B14F-4D97-AF65-F5344CB8AC3E}">
        <p14:creationId xmlns:p14="http://schemas.microsoft.com/office/powerpoint/2010/main" val="90028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772" y="1469570"/>
            <a:ext cx="9123816" cy="779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973" y="28956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1725383" y="1215130"/>
            <a:ext cx="5782132" cy="955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b="1" dirty="0">
              <a:latin typeface="Bell MT" panose="0202050306030502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-99560" y="1117556"/>
            <a:ext cx="9221788" cy="686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dirty="0">
              <a:solidFill>
                <a:srgbClr val="FF0000"/>
              </a:solidFill>
              <a:latin typeface="Bell MT" panose="02020503060305020303" pitchFamily="18" charset="0"/>
            </a:endParaRPr>
          </a:p>
          <a:p>
            <a:r>
              <a:rPr lang="en-US" sz="3200" b="1" dirty="0" smtClean="0">
                <a:solidFill>
                  <a:srgbClr val="FF0000"/>
                </a:solidFill>
                <a:latin typeface="Bell MT" panose="02020503060305020303" pitchFamily="18" charset="0"/>
              </a:rPr>
              <a:t>https</a:t>
            </a:r>
            <a:r>
              <a:rPr lang="en-US" sz="3200" b="1" dirty="0">
                <a:solidFill>
                  <a:srgbClr val="FF0000"/>
                </a:solidFill>
                <a:latin typeface="Bell MT" panose="02020503060305020303" pitchFamily="18" charset="0"/>
              </a:rPr>
              <a:t>://</a:t>
            </a:r>
            <a:r>
              <a:rPr lang="en-US" sz="3200" b="1" dirty="0" smtClean="0">
                <a:solidFill>
                  <a:srgbClr val="FF0000"/>
                </a:solidFill>
                <a:latin typeface="Bell MT" panose="02020503060305020303" pitchFamily="18" charset="0"/>
              </a:rPr>
              <a:t>stanfordmlgroup.github.io</a:t>
            </a:r>
            <a:endParaRPr lang="en-US" sz="3200" b="1" dirty="0">
              <a:solidFill>
                <a:srgbClr val="FF0000"/>
              </a:solidFill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7" y="2058810"/>
            <a:ext cx="9126541" cy="483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772" y="1469570"/>
            <a:ext cx="9123816" cy="779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973" y="28956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1725383" y="1215130"/>
            <a:ext cx="5782132" cy="955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b="1" dirty="0">
              <a:latin typeface="Bell MT" panose="0202050306030502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-99560" y="1117556"/>
            <a:ext cx="9221788" cy="686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dirty="0">
              <a:solidFill>
                <a:srgbClr val="FF0000"/>
              </a:solidFill>
              <a:latin typeface="Bell MT" panose="02020503060305020303" pitchFamily="18" charset="0"/>
            </a:endParaRPr>
          </a:p>
          <a:p>
            <a:r>
              <a:rPr lang="en-US" sz="3200" b="1" dirty="0" smtClean="0">
                <a:solidFill>
                  <a:srgbClr val="FF0000"/>
                </a:solidFill>
                <a:latin typeface="Bell MT" panose="02020503060305020303" pitchFamily="18" charset="0"/>
              </a:rPr>
              <a:t>https</a:t>
            </a:r>
            <a:r>
              <a:rPr lang="en-US" sz="3200" b="1" dirty="0">
                <a:solidFill>
                  <a:srgbClr val="FF0000"/>
                </a:solidFill>
                <a:latin typeface="Bell MT" panose="02020503060305020303" pitchFamily="18" charset="0"/>
              </a:rPr>
              <a:t>://</a:t>
            </a:r>
            <a:r>
              <a:rPr lang="en-US" sz="3200" b="1" dirty="0" smtClean="0">
                <a:solidFill>
                  <a:srgbClr val="FF0000"/>
                </a:solidFill>
                <a:latin typeface="Bell MT" panose="02020503060305020303" pitchFamily="18" charset="0"/>
              </a:rPr>
              <a:t>stanfordmlgroup.github.io</a:t>
            </a:r>
            <a:endParaRPr lang="en-US" sz="3200" b="1" dirty="0">
              <a:solidFill>
                <a:srgbClr val="FF0000"/>
              </a:solidFill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3958"/>
            <a:ext cx="9122228" cy="472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3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772" y="1469570"/>
            <a:ext cx="9123816" cy="779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973" y="28956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1725383" y="1215130"/>
            <a:ext cx="5782132" cy="955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b="1" dirty="0"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60375" y="3648126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Classification of normal/abnormal heart sound recordings.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https://physionet.org/physiobank/database/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MIT-BIH Arrhythmia Database</a:t>
            </a: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https://physionet.org/physiobank/database/mitdb/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Ptbdb myocardial infarction dataset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https://physionet.org/physiobank/database/ptbdb/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Atrial Fibrillation database</a:t>
            </a: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https://physionet.org/challenge/2017/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Peterjenbly database</a:t>
            </a: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http://www.peterjbentley.com/heartchallenge/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Sleep Apnea database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https://physionet.org/physiobank/database/apnea-ecg/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Scientific Challenge database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https://www.icbhi2019.com/call-for-s</a:t>
            </a: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c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9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772" y="1469570"/>
            <a:ext cx="9123816" cy="779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973" y="2895599"/>
            <a:ext cx="8607427" cy="349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1725383" y="1215130"/>
            <a:ext cx="5782132" cy="955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b="1" dirty="0">
              <a:latin typeface="Bell MT" panose="0202050306030502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-99560" y="1816149"/>
            <a:ext cx="9221788" cy="686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hlinkClick r:id="rId4"/>
              </a:rPr>
              <a:t>https://www.zeiss.co.in/microscopy/local-content/clp/2019/contest.html?vaURL=www.zeiss.co.in/apeer-contest2</a:t>
            </a:r>
            <a:endParaRPr lang="en-US" sz="3200" b="1" dirty="0">
              <a:solidFill>
                <a:srgbClr val="FF0000"/>
              </a:solidFill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16266"/>
            <a:ext cx="9122228" cy="394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4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772" y="1469570"/>
            <a:ext cx="9123816" cy="779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973" y="2895599"/>
            <a:ext cx="8607427" cy="349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1725383" y="1215130"/>
            <a:ext cx="5782132" cy="955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b="1" dirty="0">
              <a:latin typeface="Bell MT" panose="0202050306030502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-99560" y="1259369"/>
            <a:ext cx="9221788" cy="686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hlinkClick r:id="rId4"/>
              </a:rPr>
              <a:t>http://artelus.com/</a:t>
            </a:r>
            <a:endParaRPr lang="en-US" sz="3200" b="1" dirty="0">
              <a:solidFill>
                <a:srgbClr val="FF0000"/>
              </a:solidFill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46183"/>
            <a:ext cx="9145588" cy="549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6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772" y="1469570"/>
            <a:ext cx="9123816" cy="779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973" y="28956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1725383" y="1215130"/>
            <a:ext cx="5782132" cy="955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b="1" dirty="0"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  <p:sp>
        <p:nvSpPr>
          <p:cNvPr id="8" name="Rectangle 7"/>
          <p:cNvSpPr/>
          <p:nvPr/>
        </p:nvSpPr>
        <p:spPr>
          <a:xfrm>
            <a:off x="21771" y="1469570"/>
            <a:ext cx="907998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INVITED BOOK CHAPTERS: </a:t>
            </a:r>
            <a:r>
              <a:rPr lang="en-US" dirty="0"/>
              <a:t>“</a:t>
            </a:r>
            <a:r>
              <a:rPr lang="en-US" b="1" i="1" dirty="0">
                <a:hlinkClick r:id="rId4"/>
              </a:rPr>
              <a:t>Deep Learning for Data Analytics: Foundations, Biomedical Applications and Challenges</a:t>
            </a:r>
            <a:r>
              <a:rPr lang="en-US" dirty="0"/>
              <a:t>” to be published by </a:t>
            </a:r>
            <a:r>
              <a:rPr lang="en-US" b="1" i="1" dirty="0"/>
              <a:t>Elsevier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 smtClean="0"/>
              <a:t>M.Tech-CEN-(2019-2021)</a:t>
            </a:r>
            <a:endParaRPr lang="en-US" dirty="0"/>
          </a:p>
          <a:p>
            <a:r>
              <a:rPr lang="en-US" dirty="0" smtClean="0"/>
              <a:t>1. Gopika.P</a:t>
            </a:r>
            <a:r>
              <a:rPr lang="en-US" dirty="0"/>
              <a:t>, Krishnendu.C.S, Hari Chandana.M, Ananthakrishnan.S, Sowmya.V*, Gopalakrishnan.E.A, </a:t>
            </a:r>
            <a:r>
              <a:rPr lang="en-US" dirty="0" smtClean="0"/>
              <a:t>Soman.K.P </a:t>
            </a:r>
            <a:r>
              <a:rPr lang="en-US" dirty="0"/>
              <a:t>‘Single Layer Convolution Neural Network for Cardiac</a:t>
            </a:r>
          </a:p>
          <a:p>
            <a:r>
              <a:rPr lang="en-US" dirty="0"/>
              <a:t>Disease Classification using Electrocardiogram </a:t>
            </a:r>
            <a:r>
              <a:rPr lang="en-US" dirty="0" smtClean="0"/>
              <a:t>Signals”.</a:t>
            </a:r>
          </a:p>
          <a:p>
            <a:endParaRPr lang="en-US" dirty="0"/>
          </a:p>
          <a:p>
            <a:r>
              <a:rPr lang="en-US" dirty="0"/>
              <a:t>2. Harini. N, Ramji. B, Sriram. S, Sowmya V*, Soman. K. </a:t>
            </a:r>
            <a:r>
              <a:rPr lang="en-US" dirty="0" smtClean="0"/>
              <a:t>P., “Musculoskeletal </a:t>
            </a:r>
            <a:r>
              <a:rPr lang="en-US" dirty="0"/>
              <a:t>Radiographs Classification Using Deep </a:t>
            </a:r>
            <a:r>
              <a:rPr lang="en-US" dirty="0" smtClean="0"/>
              <a:t>Learning”. </a:t>
            </a:r>
          </a:p>
          <a:p>
            <a:endParaRPr lang="en-US" dirty="0"/>
          </a:p>
          <a:p>
            <a:r>
              <a:rPr lang="en-US" b="1" dirty="0"/>
              <a:t>M.Tech-CEN-(</a:t>
            </a:r>
            <a:r>
              <a:rPr lang="en-US" b="1" dirty="0" smtClean="0"/>
              <a:t>2018-2020)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Gopika.P</a:t>
            </a:r>
            <a:r>
              <a:rPr lang="en-US" dirty="0"/>
              <a:t>*, Sowmya.V, Gopalakrishnan.E.A, </a:t>
            </a:r>
            <a:r>
              <a:rPr lang="en-US" dirty="0" smtClean="0"/>
              <a:t>Soman.K.P, “</a:t>
            </a:r>
            <a:r>
              <a:rPr lang="en-US" dirty="0"/>
              <a:t>Transferable Approach For Cardiac </a:t>
            </a:r>
            <a:r>
              <a:rPr lang="en-US" dirty="0" smtClean="0"/>
              <a:t>Disease Classification </a:t>
            </a:r>
            <a:r>
              <a:rPr lang="en-US" dirty="0"/>
              <a:t>Using Deep Learning</a:t>
            </a:r>
            <a:r>
              <a:rPr lang="en-US" dirty="0" smtClean="0"/>
              <a:t>” : </a:t>
            </a:r>
            <a:r>
              <a:rPr lang="en-US" b="1" dirty="0">
                <a:solidFill>
                  <a:srgbClr val="FF0000"/>
                </a:solidFill>
              </a:rPr>
              <a:t>Deep Learning for biomedical and health informatics -</a:t>
            </a:r>
            <a:r>
              <a:rPr lang="en-US" b="1" dirty="0" smtClean="0">
                <a:solidFill>
                  <a:srgbClr val="FF0000"/>
                </a:solidFill>
              </a:rPr>
              <a:t>BHI-2019</a:t>
            </a:r>
            <a:r>
              <a:rPr lang="en-US" dirty="0" smtClean="0"/>
              <a:t> </a:t>
            </a:r>
            <a:r>
              <a:rPr lang="en-US" dirty="0"/>
              <a:t>to be published by </a:t>
            </a:r>
            <a:r>
              <a:rPr lang="en-US" b="1" i="1" dirty="0"/>
              <a:t>Elsevier</a:t>
            </a:r>
            <a:r>
              <a:rPr lang="en-US" dirty="0" smtClean="0"/>
              <a:t>.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FontTx/>
              <a:buAutoNum type="arabicPeriod"/>
            </a:pPr>
            <a:r>
              <a:rPr lang="en-US" i="1" dirty="0" smtClean="0"/>
              <a:t>Rohit Erai, </a:t>
            </a:r>
            <a:r>
              <a:rPr lang="en-US" dirty="0"/>
              <a:t>Sowmya.V, </a:t>
            </a:r>
            <a:r>
              <a:rPr lang="en-US" dirty="0" smtClean="0"/>
              <a:t>Soman.K.P</a:t>
            </a:r>
            <a:r>
              <a:rPr lang="en-US" dirty="0"/>
              <a:t>,</a:t>
            </a:r>
            <a:r>
              <a:rPr lang="en-US" i="1" dirty="0" smtClean="0"/>
              <a:t>  “Convolutional </a:t>
            </a:r>
            <a:r>
              <a:rPr lang="en-US" i="1" dirty="0"/>
              <a:t>Neural Networks for Placenta Cell </a:t>
            </a:r>
            <a:r>
              <a:rPr lang="en-US" i="1" dirty="0" smtClean="0"/>
              <a:t>Classification”.  </a:t>
            </a:r>
            <a:r>
              <a:rPr lang="en-US" b="1" i="1" dirty="0" smtClean="0"/>
              <a:t>IEEE Conference (Under Review). 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b="1" i="1" dirty="0"/>
              <a:t> </a:t>
            </a:r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64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772" y="1469570"/>
            <a:ext cx="9123816" cy="779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973" y="28956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1725383" y="1215130"/>
            <a:ext cx="5782132" cy="955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b="1" dirty="0"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  <p:sp>
        <p:nvSpPr>
          <p:cNvPr id="8" name="Rectangle 7"/>
          <p:cNvSpPr/>
          <p:nvPr/>
        </p:nvSpPr>
        <p:spPr>
          <a:xfrm>
            <a:off x="42243" y="1919836"/>
            <a:ext cx="907998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1. Anson </a:t>
            </a:r>
            <a:r>
              <a:rPr lang="en-US" dirty="0"/>
              <a:t>Simon, R. Vinayakumar, V. Sowmya, K. P. </a:t>
            </a:r>
            <a:r>
              <a:rPr lang="en-US" dirty="0" smtClean="0"/>
              <a:t>Soman, E. A. Gopalakrishnan, “</a:t>
            </a:r>
            <a:r>
              <a:rPr lang="en-US" dirty="0"/>
              <a:t>A Deep Learning Approach for Patch Based </a:t>
            </a:r>
            <a:r>
              <a:rPr lang="en-US" dirty="0" smtClean="0"/>
              <a:t>Disease Diagnosis </a:t>
            </a:r>
            <a:r>
              <a:rPr lang="en-US" dirty="0"/>
              <a:t>from Microscopic Images</a:t>
            </a:r>
            <a:r>
              <a:rPr lang="en-US" dirty="0" smtClean="0"/>
              <a:t>”, </a:t>
            </a:r>
            <a:r>
              <a:rPr lang="en-US" dirty="0"/>
              <a:t>- </a:t>
            </a:r>
            <a:r>
              <a:rPr lang="en-US" dirty="0" smtClean="0"/>
              <a:t>Classification Techniques for Medical Image Analysis and Computer Aided Design, Elsevier (Science Direct). (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Book Chapter), 2019.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2. P. </a:t>
            </a:r>
            <a:r>
              <a:rPr lang="en-US" dirty="0" err="1" smtClean="0"/>
              <a:t>Gopika</a:t>
            </a:r>
            <a:r>
              <a:rPr lang="en-US" dirty="0" smtClean="0"/>
              <a:t> </a:t>
            </a:r>
            <a:r>
              <a:rPr lang="en-US" dirty="0"/>
              <a:t>, V. Sowmya, </a:t>
            </a:r>
            <a:r>
              <a:rPr lang="en-US" dirty="0" smtClean="0"/>
              <a:t>E</a:t>
            </a:r>
            <a:r>
              <a:rPr lang="en-US" dirty="0"/>
              <a:t>. A. Gopalakrishnan</a:t>
            </a:r>
            <a:r>
              <a:rPr lang="en-US" dirty="0" smtClean="0"/>
              <a:t>, </a:t>
            </a:r>
            <a:r>
              <a:rPr lang="en-US" dirty="0"/>
              <a:t>K. P. Soman</a:t>
            </a:r>
            <a:r>
              <a:rPr lang="en-US" dirty="0" smtClean="0"/>
              <a:t>, “</a:t>
            </a:r>
            <a:r>
              <a:rPr lang="en-US" dirty="0"/>
              <a:t>Performance Improvement of Residual </a:t>
            </a:r>
            <a:r>
              <a:rPr lang="en-US" dirty="0" smtClean="0"/>
              <a:t>Skip Convolutional </a:t>
            </a:r>
            <a:r>
              <a:rPr lang="en-US" dirty="0"/>
              <a:t>Neural Network </a:t>
            </a:r>
            <a:r>
              <a:rPr lang="en-US" dirty="0" smtClean="0"/>
              <a:t>for Myocardial </a:t>
            </a:r>
            <a:r>
              <a:rPr lang="en-US" dirty="0"/>
              <a:t>Disease Classification</a:t>
            </a:r>
            <a:r>
              <a:rPr lang="en-US" dirty="0" smtClean="0"/>
              <a:t>” , Springer International Conference on </a:t>
            </a:r>
            <a:r>
              <a:rPr lang="en-US" dirty="0"/>
              <a:t>Intelligent Computing </a:t>
            </a:r>
            <a:r>
              <a:rPr lang="en-US" dirty="0" smtClean="0"/>
              <a:t> and </a:t>
            </a:r>
            <a:r>
              <a:rPr lang="en-US" dirty="0"/>
              <a:t>Communication </a:t>
            </a:r>
            <a:r>
              <a:rPr lang="en-US" dirty="0" smtClean="0"/>
              <a:t>Technologies (ICICCT) 2019, Hyderabad.</a:t>
            </a:r>
            <a:endParaRPr lang="en-US" dirty="0"/>
          </a:p>
          <a:p>
            <a:endParaRPr lang="en-US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3. </a:t>
            </a:r>
            <a:r>
              <a:rPr lang="en-US" dirty="0" err="1" smtClean="0"/>
              <a:t>Vimal</a:t>
            </a:r>
            <a:r>
              <a:rPr lang="en-US" dirty="0" smtClean="0"/>
              <a:t> </a:t>
            </a:r>
            <a:r>
              <a:rPr lang="en-US" dirty="0" err="1" smtClean="0"/>
              <a:t>Kurup</a:t>
            </a:r>
            <a:r>
              <a:rPr lang="en-US" dirty="0" smtClean="0"/>
              <a:t> </a:t>
            </a:r>
            <a:r>
              <a:rPr lang="en-US" dirty="0"/>
              <a:t>, V. Sowmya, </a:t>
            </a:r>
            <a:r>
              <a:rPr lang="en-US" dirty="0" smtClean="0"/>
              <a:t>K</a:t>
            </a:r>
            <a:r>
              <a:rPr lang="en-US" dirty="0"/>
              <a:t>. P. Soman, </a:t>
            </a:r>
            <a:r>
              <a:rPr lang="en-US" dirty="0" smtClean="0"/>
              <a:t>“</a:t>
            </a:r>
            <a:r>
              <a:rPr lang="en-US" dirty="0"/>
              <a:t>Effect of Data Pre-Processing on Brain Tumor</a:t>
            </a:r>
          </a:p>
          <a:p>
            <a:r>
              <a:rPr lang="en-US" dirty="0"/>
              <a:t>Classification Using </a:t>
            </a:r>
            <a:r>
              <a:rPr lang="en-US" dirty="0" err="1"/>
              <a:t>Capsulenet</a:t>
            </a:r>
            <a:r>
              <a:rPr lang="en-US" dirty="0" smtClean="0"/>
              <a:t>” </a:t>
            </a:r>
            <a:r>
              <a:rPr lang="en-US" dirty="0"/>
              <a:t>, Springer International Conference on Intelligent Computing  and Communication Technologies (ICICCT) 2019, Hyderabad.</a:t>
            </a:r>
          </a:p>
          <a:p>
            <a:endParaRPr lang="en-US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4.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Anupama.M</a:t>
            </a:r>
            <a:r>
              <a:rPr lang="en-US" dirty="0" smtClean="0"/>
              <a:t>, V. Sowmya, K. P. Soman, “Breast Cancer Classification Using </a:t>
            </a:r>
            <a:r>
              <a:rPr lang="en-US" dirty="0" err="1" smtClean="0"/>
              <a:t>Capsulenet</a:t>
            </a:r>
            <a:r>
              <a:rPr lang="en-US" dirty="0" smtClean="0"/>
              <a:t> with pre-processed histology images” , IEEE International Conference on Communication and Signal Processing (ICCSP), 2019. </a:t>
            </a:r>
          </a:p>
          <a:p>
            <a:endParaRPr lang="en-US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59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772" y="1469570"/>
            <a:ext cx="9123816" cy="779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973" y="28956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1725383" y="1215130"/>
            <a:ext cx="5782132" cy="955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b="1" dirty="0"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  <p:sp>
        <p:nvSpPr>
          <p:cNvPr id="8" name="Rectangle 7"/>
          <p:cNvSpPr/>
          <p:nvPr/>
        </p:nvSpPr>
        <p:spPr>
          <a:xfrm>
            <a:off x="42243" y="1919836"/>
            <a:ext cx="926238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5. Anson </a:t>
            </a:r>
            <a:r>
              <a:rPr lang="en-US" dirty="0"/>
              <a:t>Simon, R. </a:t>
            </a:r>
            <a:r>
              <a:rPr lang="en-US" dirty="0" err="1"/>
              <a:t>Vinayakumar</a:t>
            </a:r>
            <a:r>
              <a:rPr lang="en-US" dirty="0"/>
              <a:t>, V. Sowmya, K. P. Soman, “Shallow CNN with LSTM layer for Tuberculosis Detection In Microscopic Images”, </a:t>
            </a:r>
            <a:r>
              <a:rPr lang="en-US" dirty="0" smtClean="0"/>
              <a:t>-</a:t>
            </a:r>
            <a:r>
              <a:rPr lang="en-US" dirty="0"/>
              <a:t>International Journal of Recent Technology and Engineering (TM) | IJRTE | ISSN: 2277-3878 (Online), Volume-7 Issue-6S3, April </a:t>
            </a:r>
            <a:r>
              <a:rPr lang="en-US" dirty="0" smtClean="0"/>
              <a:t>2019.</a:t>
            </a:r>
          </a:p>
          <a:p>
            <a:r>
              <a:rPr lang="en-US" dirty="0"/>
              <a:t> </a:t>
            </a:r>
          </a:p>
          <a:p>
            <a:pPr lvl="0"/>
            <a:r>
              <a:rPr lang="en-US" dirty="0" smtClean="0"/>
              <a:t>6. </a:t>
            </a:r>
            <a:r>
              <a:rPr lang="en-US" dirty="0" err="1" smtClean="0"/>
              <a:t>Naren</a:t>
            </a:r>
            <a:r>
              <a:rPr lang="en-US" dirty="0" smtClean="0"/>
              <a:t> </a:t>
            </a:r>
            <a:r>
              <a:rPr lang="en-US" dirty="0" err="1"/>
              <a:t>Babu</a:t>
            </a:r>
            <a:r>
              <a:rPr lang="en-US" dirty="0"/>
              <a:t>, Sai </a:t>
            </a:r>
            <a:r>
              <a:rPr lang="en-US" dirty="0" err="1"/>
              <a:t>Prasath</a:t>
            </a:r>
            <a:r>
              <a:rPr lang="en-US" dirty="0"/>
              <a:t>, </a:t>
            </a:r>
            <a:r>
              <a:rPr lang="en-US" dirty="0" err="1"/>
              <a:t>Vinayakumar</a:t>
            </a:r>
            <a:r>
              <a:rPr lang="en-US" dirty="0"/>
              <a:t>, V. Sowmya, K. P. Soman, “Performance Comparison of Machine Learning Algorithms for Malaria Detection Using Microscopic Images ”, - Research Conference on Data &amp; Decision Science – RCDDS’18, held at SRM University, Chennai. 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7. Mohammed </a:t>
            </a:r>
            <a:r>
              <a:rPr lang="en-US" dirty="0" err="1"/>
              <a:t>Harun</a:t>
            </a:r>
            <a:r>
              <a:rPr lang="en-US" dirty="0"/>
              <a:t>, Sai </a:t>
            </a:r>
            <a:r>
              <a:rPr lang="en-US" dirty="0" err="1"/>
              <a:t>Bhanuja</a:t>
            </a:r>
            <a:r>
              <a:rPr lang="en-US" dirty="0"/>
              <a:t>, Vinayakumar, V. Sowmya, K. P. Soman, “Deep Neural Network for Phonocardiogram Signal Classification”, - Research Conference on Data &amp; Decision Science – RCDDS’18, held at SRM University, Chennai. </a:t>
            </a:r>
          </a:p>
          <a:p>
            <a:endParaRPr lang="en-US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8. </a:t>
            </a:r>
            <a:r>
              <a:rPr lang="en-US" dirty="0" err="1" smtClean="0">
                <a:solidFill>
                  <a:srgbClr val="000000"/>
                </a:solidFill>
              </a:rPr>
              <a:t>Pathinarupothi</a:t>
            </a:r>
            <a:r>
              <a:rPr lang="en-US" dirty="0">
                <a:solidFill>
                  <a:srgbClr val="000000"/>
                </a:solidFill>
              </a:rPr>
              <a:t>. R. K, </a:t>
            </a:r>
            <a:r>
              <a:rPr lang="en-US" dirty="0" err="1">
                <a:solidFill>
                  <a:srgbClr val="000000"/>
                </a:solidFill>
              </a:rPr>
              <a:t>Vinaykumar</a:t>
            </a:r>
            <a:r>
              <a:rPr lang="en-US" dirty="0">
                <a:solidFill>
                  <a:srgbClr val="000000"/>
                </a:solidFill>
              </a:rPr>
              <a:t>. R, </a:t>
            </a:r>
            <a:r>
              <a:rPr lang="en-US" dirty="0" err="1">
                <a:solidFill>
                  <a:srgbClr val="000000"/>
                </a:solidFill>
              </a:rPr>
              <a:t>Rangan</a:t>
            </a:r>
            <a:r>
              <a:rPr lang="en-US" dirty="0">
                <a:solidFill>
                  <a:srgbClr val="000000"/>
                </a:solidFill>
              </a:rPr>
              <a:t>. E, Gopalakrishnan. E.A and Soman. K. P, "Instantaneous heart rate as a robust feature for sleep apnea severity detection using deep learning" - IEEE EMBS International Conference on Biomedical and Health Informatics, BHI 2017, pp. 293-296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endParaRPr lang="en-US" b="0" i="0" dirty="0">
              <a:solidFill>
                <a:srgbClr val="000000"/>
              </a:solidFill>
              <a:effectLst/>
            </a:endParaRPr>
          </a:p>
          <a:p>
            <a:endParaRPr lang="en-US" b="0" i="0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09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772" y="1469570"/>
            <a:ext cx="9123816" cy="779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973" y="28956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1725383" y="1215130"/>
            <a:ext cx="5782132" cy="955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b="1" dirty="0"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  <p:sp>
        <p:nvSpPr>
          <p:cNvPr id="8" name="Rectangle 7"/>
          <p:cNvSpPr/>
          <p:nvPr/>
        </p:nvSpPr>
        <p:spPr>
          <a:xfrm>
            <a:off x="42243" y="1919836"/>
            <a:ext cx="92623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9. </a:t>
            </a:r>
            <a:r>
              <a:rPr lang="en-US" dirty="0" err="1" smtClean="0">
                <a:solidFill>
                  <a:srgbClr val="000000"/>
                </a:solidFill>
              </a:rPr>
              <a:t>Pathinarupothi</a:t>
            </a:r>
            <a:r>
              <a:rPr lang="en-US" dirty="0">
                <a:solidFill>
                  <a:srgbClr val="000000"/>
                </a:solidFill>
              </a:rPr>
              <a:t>. R. K, </a:t>
            </a:r>
            <a:r>
              <a:rPr lang="en-US" dirty="0" err="1">
                <a:solidFill>
                  <a:srgbClr val="000000"/>
                </a:solidFill>
              </a:rPr>
              <a:t>Vinaykumar</a:t>
            </a:r>
            <a:r>
              <a:rPr lang="en-US" dirty="0">
                <a:solidFill>
                  <a:srgbClr val="000000"/>
                </a:solidFill>
              </a:rPr>
              <a:t>. R, </a:t>
            </a:r>
            <a:r>
              <a:rPr lang="en-US" dirty="0" err="1">
                <a:solidFill>
                  <a:srgbClr val="000000"/>
                </a:solidFill>
              </a:rPr>
              <a:t>Rangan</a:t>
            </a:r>
            <a:r>
              <a:rPr lang="en-US" dirty="0">
                <a:solidFill>
                  <a:srgbClr val="000000"/>
                </a:solidFill>
              </a:rPr>
              <a:t>. E, </a:t>
            </a:r>
            <a:r>
              <a:rPr lang="en-US" dirty="0" err="1">
                <a:solidFill>
                  <a:srgbClr val="000000"/>
                </a:solidFill>
              </a:rPr>
              <a:t>Gopalakrishnan</a:t>
            </a:r>
            <a:r>
              <a:rPr lang="en-US" dirty="0">
                <a:solidFill>
                  <a:srgbClr val="000000"/>
                </a:solidFill>
              </a:rPr>
              <a:t>. E.A and Soman. K. P, "Single Sensor Techniques for Sleep Apnea Diagnosis Using Deep Learning" - IEEE EMBS International Conference on Biomedical and Health Informatics, BHI 2017, pp. 524-529. </a:t>
            </a:r>
          </a:p>
          <a:p>
            <a:endParaRPr lang="en-US" b="0" i="0" dirty="0">
              <a:solidFill>
                <a:srgbClr val="000000"/>
              </a:solidFill>
              <a:effectLst/>
            </a:endParaRPr>
          </a:p>
          <a:p>
            <a:r>
              <a:rPr lang="en-US" dirty="0" smtClean="0"/>
              <a:t>10. </a:t>
            </a:r>
            <a:r>
              <a:rPr lang="en-US" dirty="0" err="1" smtClean="0"/>
              <a:t>Sujadevi</a:t>
            </a:r>
            <a:r>
              <a:rPr lang="en-US" dirty="0" smtClean="0"/>
              <a:t>. V. G, Soman. K. P, </a:t>
            </a:r>
            <a:r>
              <a:rPr lang="en-US" dirty="0" err="1" smtClean="0"/>
              <a:t>Vinaykumar</a:t>
            </a:r>
            <a:r>
              <a:rPr lang="en-US" dirty="0" smtClean="0"/>
              <a:t>. R, "Real-Time Detection of Atrial Fibrillation from Short Time Single Lead ECG Traces Using Recurrent Neural Networks"- Springer AISC series proceedings of the International Symposium on Intelligent Systems Technologies and Applications 2017.</a:t>
            </a:r>
          </a:p>
          <a:p>
            <a:endParaRPr lang="en-US" b="0" i="0" dirty="0" smtClean="0">
              <a:solidFill>
                <a:srgbClr val="000000"/>
              </a:solidFill>
              <a:effectLst/>
            </a:endParaRPr>
          </a:p>
          <a:p>
            <a:r>
              <a:rPr lang="en-US" dirty="0" smtClean="0"/>
              <a:t>11. </a:t>
            </a:r>
            <a:r>
              <a:rPr lang="en-US" dirty="0" err="1" smtClean="0"/>
              <a:t>Sujadevi</a:t>
            </a:r>
            <a:r>
              <a:rPr lang="en-US" dirty="0" smtClean="0"/>
              <a:t>. V. G, Soman. K. P, </a:t>
            </a:r>
            <a:r>
              <a:rPr lang="en-US" dirty="0" err="1" smtClean="0"/>
              <a:t>Vinaykumar</a:t>
            </a:r>
            <a:r>
              <a:rPr lang="en-US" dirty="0" smtClean="0"/>
              <a:t>. R </a:t>
            </a:r>
            <a:r>
              <a:rPr lang="en-US" dirty="0" err="1" smtClean="0"/>
              <a:t>Prem</a:t>
            </a:r>
            <a:r>
              <a:rPr lang="en-US" dirty="0" smtClean="0"/>
              <a:t> </a:t>
            </a:r>
            <a:r>
              <a:rPr lang="en-US" dirty="0" err="1" smtClean="0"/>
              <a:t>Sankar</a:t>
            </a:r>
            <a:r>
              <a:rPr lang="en-US" dirty="0" smtClean="0"/>
              <a:t>, "Deep models for Phonocardiography (PCG) classification"- IEEE International Conference on Intelligent Communication and Computational Techniques (ICCT), 2017.</a:t>
            </a:r>
          </a:p>
          <a:p>
            <a:endParaRPr lang="en-US" b="0" i="0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7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owmya\Desktop\6911059_stock-photo-word-cloud-on-deep-learn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172200"/>
            <a:ext cx="1066799" cy="68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9593" y="1469570"/>
            <a:ext cx="8264522" cy="142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973" y="28956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3" name="AutoShape 2" descr="Image result for thank you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thank you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thank you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thank you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thank you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676400" y="-86471"/>
            <a:ext cx="5714999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06" y="1295400"/>
            <a:ext cx="4939166" cy="535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3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owmya\Desktop\6911059_stock-photo-word-cloud-on-deep-learn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172200"/>
            <a:ext cx="1066799" cy="68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9593" y="1469570"/>
            <a:ext cx="8264522" cy="142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93956" y="25908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8863" y="1612999"/>
            <a:ext cx="8725808" cy="524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3600" dirty="0" smtClean="0">
              <a:latin typeface="Bell MT" panose="02020503060305020303" pitchFamily="18" charset="0"/>
            </a:endParaRPr>
          </a:p>
          <a:p>
            <a:pPr algn="just"/>
            <a:endParaRPr lang="en-US" sz="7000" b="1" dirty="0" smtClean="0">
              <a:latin typeface="Bell MT" panose="02020503060305020303" pitchFamily="18" charset="0"/>
            </a:endParaRPr>
          </a:p>
          <a:p>
            <a:pPr algn="just"/>
            <a:endParaRPr lang="en-US" sz="7000" b="1" dirty="0">
              <a:latin typeface="Bell MT" panose="02020503060305020303" pitchFamily="18" charset="0"/>
            </a:endParaRPr>
          </a:p>
          <a:p>
            <a:pPr algn="just"/>
            <a:r>
              <a:rPr lang="en-US" sz="7000" b="1" dirty="0" smtClean="0">
                <a:latin typeface="Bell MT" panose="02020503060305020303" pitchFamily="18" charset="0"/>
              </a:rPr>
              <a:t>“</a:t>
            </a:r>
            <a:r>
              <a:rPr lang="en-US" sz="6000" dirty="0">
                <a:latin typeface="Bell MT" panose="02020503060305020303" pitchFamily="18" charset="0"/>
              </a:rPr>
              <a:t>Health:    The Tricorder X price will be announced this year. There are companies who will build a medical device (called the “Tricorder” from Star Trek)  that works with your phone, which takes your retina scan, your blood sample and you breath into </a:t>
            </a:r>
            <a:r>
              <a:rPr lang="en-US" sz="6000" dirty="0" smtClean="0">
                <a:latin typeface="Bell MT" panose="02020503060305020303" pitchFamily="18" charset="0"/>
              </a:rPr>
              <a:t>it. It </a:t>
            </a:r>
            <a:r>
              <a:rPr lang="en-US" sz="6000" dirty="0">
                <a:latin typeface="Bell MT" panose="02020503060305020303" pitchFamily="18" charset="0"/>
              </a:rPr>
              <a:t>then analyses 54 biomarkers that will identify nearly any disease. It will be cheap, so in a few years everyone on this planet will have access to world class medical analysis, nearly for free. Goodbye, medical establishment.</a:t>
            </a:r>
            <a:r>
              <a:rPr lang="en-US" sz="7000" dirty="0">
                <a:latin typeface="Bell MT" panose="02020503060305020303" pitchFamily="18" charset="0"/>
              </a:rPr>
              <a:t> </a:t>
            </a:r>
            <a:r>
              <a:rPr lang="en-US" sz="7000" b="1" dirty="0" smtClean="0">
                <a:latin typeface="Bell MT" panose="02020503060305020303" pitchFamily="18" charset="0"/>
              </a:rPr>
              <a:t>”</a:t>
            </a:r>
            <a:endParaRPr lang="en-US" sz="7000" b="1" dirty="0">
              <a:latin typeface="Bell MT" panose="02020503060305020303" pitchFamily="18" charset="0"/>
            </a:endParaRPr>
          </a:p>
          <a:p>
            <a:pPr algn="l"/>
            <a:endParaRPr lang="en-US" sz="8000" b="1" dirty="0" smtClean="0">
              <a:latin typeface="Bell MT" panose="02020503060305020303" pitchFamily="18" charset="0"/>
            </a:endParaRPr>
          </a:p>
          <a:p>
            <a:pPr marL="857250" indent="-857250" algn="l">
              <a:buFontTx/>
              <a:buChar char="-"/>
            </a:pPr>
            <a:r>
              <a:rPr lang="en-US" sz="6000" b="1" i="1" dirty="0" smtClean="0">
                <a:latin typeface="Bell MT" panose="02020503060305020303" pitchFamily="18" charset="0"/>
              </a:rPr>
              <a:t>Must </a:t>
            </a:r>
            <a:r>
              <a:rPr lang="en-US" sz="6000" b="1" i="1" dirty="0">
                <a:latin typeface="Bell MT" panose="02020503060305020303" pitchFamily="18" charset="0"/>
              </a:rPr>
              <a:t>read article on how our lives will change dramatically in 20 years by CEO of </a:t>
            </a:r>
            <a:r>
              <a:rPr lang="en-US" sz="6000" b="1" i="1" dirty="0" smtClean="0">
                <a:latin typeface="Bell MT" panose="02020503060305020303" pitchFamily="18" charset="0"/>
              </a:rPr>
              <a:t>Mercedes </a:t>
            </a:r>
          </a:p>
          <a:p>
            <a:pPr marL="857250" indent="-857250" algn="l">
              <a:buFontTx/>
              <a:buChar char="-"/>
            </a:pPr>
            <a:endParaRPr lang="en-US" sz="6000" b="1" i="1" dirty="0">
              <a:latin typeface="Bell MT" panose="02020503060305020303" pitchFamily="18" charset="0"/>
            </a:endParaRPr>
          </a:p>
          <a:p>
            <a:pPr algn="l"/>
            <a:endParaRPr lang="en-US" sz="6000" b="1" i="1" dirty="0">
              <a:latin typeface="Bell MT" panose="02020503060305020303" pitchFamily="18" charset="0"/>
            </a:endParaRPr>
          </a:p>
          <a:p>
            <a:pPr algn="l"/>
            <a:endParaRPr lang="en-US" sz="8000" b="1" dirty="0">
              <a:latin typeface="Bell MT" panose="02020503060305020303" pitchFamily="18" charset="0"/>
            </a:endParaRPr>
          </a:p>
          <a:p>
            <a:pPr algn="l"/>
            <a:endParaRPr lang="en-US" sz="8000" b="1" dirty="0"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</p:spTree>
    <p:extLst>
      <p:ext uri="{BB962C8B-B14F-4D97-AF65-F5344CB8AC3E}">
        <p14:creationId xmlns:p14="http://schemas.microsoft.com/office/powerpoint/2010/main" val="120644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1"/>
            <a:ext cx="5486400" cy="1143000"/>
          </a:xfrm>
        </p:spPr>
        <p:txBody>
          <a:bodyPr>
            <a:normAutofit/>
          </a:bodyPr>
          <a:lstStyle/>
          <a:p>
            <a:r>
              <a:rPr lang="en-US" sz="6000" b="1" dirty="0" err="1" smtClean="0">
                <a:latin typeface="Bell MT" panose="02020503060305020303" pitchFamily="18" charset="0"/>
              </a:rPr>
              <a:t>DeepBio</a:t>
            </a:r>
            <a:r>
              <a:rPr lang="en-US" sz="6000" b="1" dirty="0" smtClean="0">
                <a:latin typeface="Bell MT" panose="02020503060305020303" pitchFamily="18" charset="0"/>
              </a:rPr>
              <a:t> </a:t>
            </a:r>
            <a:r>
              <a:rPr lang="en-US" sz="6000" b="1" dirty="0" smtClean="0">
                <a:latin typeface="Bell MT" panose="02020503060305020303" pitchFamily="18" charset="0"/>
              </a:rPr>
              <a:t>2019</a:t>
            </a:r>
            <a:endParaRPr lang="en-US" sz="6000" b="1" dirty="0">
              <a:latin typeface="Bell MT" panose="02020503060305020303" pitchFamily="18" charset="0"/>
            </a:endParaRPr>
          </a:p>
        </p:txBody>
      </p:sp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0" y="1567016"/>
            <a:ext cx="5062020" cy="403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4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34189"/>
            <a:ext cx="4419600" cy="33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12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owmya\Desktop\6911059_stock-photo-word-cloud-on-deep-learn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715000"/>
            <a:ext cx="1219199" cy="11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9593" y="1469570"/>
            <a:ext cx="8264522" cy="142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93956" y="25908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8862" y="1612999"/>
            <a:ext cx="8846537" cy="5245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3600" dirty="0" smtClean="0">
              <a:latin typeface="Bell MT" panose="02020503060305020303" pitchFamily="18" charset="0"/>
            </a:endParaRPr>
          </a:p>
          <a:p>
            <a:pPr algn="just"/>
            <a:endParaRPr lang="en-US" sz="14800" b="1" dirty="0" smtClean="0">
              <a:latin typeface="Bell MT" panose="02020503060305020303" pitchFamily="18" charset="0"/>
            </a:endParaRPr>
          </a:p>
          <a:p>
            <a:pPr algn="just"/>
            <a:r>
              <a:rPr lang="en-US" sz="14800" b="1" dirty="0" smtClean="0">
                <a:latin typeface="Bell MT" panose="02020503060305020303" pitchFamily="18" charset="0"/>
              </a:rPr>
              <a:t>Bill Gates to students – Dec. 2017</a:t>
            </a:r>
          </a:p>
          <a:p>
            <a:pPr algn="just"/>
            <a:endParaRPr lang="en-US" sz="14800" b="1" dirty="0">
              <a:latin typeface="Bell MT" panose="02020503060305020303" pitchFamily="18" charset="0"/>
            </a:endParaRPr>
          </a:p>
          <a:p>
            <a:pPr algn="just"/>
            <a:r>
              <a:rPr lang="en-US" sz="14800" b="1" dirty="0" smtClean="0">
                <a:latin typeface="Bell MT" panose="02020503060305020303" pitchFamily="18" charset="0"/>
              </a:rPr>
              <a:t>“Artificial Intelligence, Energy and Biosciences make good majors</a:t>
            </a:r>
            <a:r>
              <a:rPr lang="en-US" sz="14800" dirty="0" smtClean="0">
                <a:latin typeface="Bell MT" panose="02020503060305020303" pitchFamily="18" charset="0"/>
              </a:rPr>
              <a:t> </a:t>
            </a:r>
            <a:r>
              <a:rPr lang="en-US" sz="14800" b="1" dirty="0" smtClean="0">
                <a:latin typeface="Bell MT" panose="02020503060305020303" pitchFamily="18" charset="0"/>
              </a:rPr>
              <a:t>” .</a:t>
            </a:r>
          </a:p>
          <a:p>
            <a:pPr algn="l"/>
            <a:endParaRPr lang="en-US" sz="8000" b="1" dirty="0" smtClean="0">
              <a:latin typeface="Bell MT" panose="02020503060305020303" pitchFamily="18" charset="0"/>
            </a:endParaRPr>
          </a:p>
          <a:p>
            <a:pPr algn="l"/>
            <a:r>
              <a:rPr lang="en-US" sz="8000" b="1" dirty="0" smtClean="0">
                <a:latin typeface="Bell MT" panose="02020503060305020303" pitchFamily="18" charset="0"/>
              </a:rPr>
              <a:t> </a:t>
            </a:r>
            <a:endParaRPr lang="en-US" sz="6000" b="1" i="1" dirty="0" smtClean="0">
              <a:latin typeface="Bell MT" panose="02020503060305020303" pitchFamily="18" charset="0"/>
            </a:endParaRPr>
          </a:p>
          <a:p>
            <a:pPr marL="857250" indent="-857250" algn="l">
              <a:buFontTx/>
              <a:buChar char="-"/>
            </a:pPr>
            <a:endParaRPr lang="en-US" sz="6000" b="1" i="1" dirty="0">
              <a:latin typeface="Bell MT" panose="02020503060305020303" pitchFamily="18" charset="0"/>
            </a:endParaRPr>
          </a:p>
          <a:p>
            <a:pPr algn="l"/>
            <a:endParaRPr lang="en-US" sz="6000" b="1" i="1" dirty="0">
              <a:latin typeface="Bell MT" panose="02020503060305020303" pitchFamily="18" charset="0"/>
            </a:endParaRPr>
          </a:p>
          <a:p>
            <a:pPr algn="l"/>
            <a:endParaRPr lang="en-US" sz="8000" b="1" dirty="0">
              <a:latin typeface="Bell MT" panose="02020503060305020303" pitchFamily="18" charset="0"/>
            </a:endParaRPr>
          </a:p>
          <a:p>
            <a:pPr algn="l"/>
            <a:endParaRPr lang="en-US" sz="8000" b="1" dirty="0"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5400" b="1" dirty="0" err="1" smtClean="0">
                <a:latin typeface="Bell MT" panose="02020503060305020303" pitchFamily="18" charset="0"/>
              </a:rPr>
              <a:t>DeepBio</a:t>
            </a:r>
            <a:r>
              <a:rPr lang="en-US" sz="5400" b="1" dirty="0" smtClean="0">
                <a:latin typeface="Bell MT" panose="02020503060305020303" pitchFamily="18" charset="0"/>
              </a:rPr>
              <a:t> 2019</a:t>
            </a:r>
            <a:endParaRPr lang="en-US" sz="5400" b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66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9593" y="1469570"/>
            <a:ext cx="8264522" cy="142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973" y="28956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3" name="AutoShape 2" descr="Image result for thank you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thank you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thank you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thank you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thank you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2133600" y="7937"/>
            <a:ext cx="5486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err="1" smtClean="0">
                <a:latin typeface="Bell MT" panose="02020503060305020303" pitchFamily="18" charset="0"/>
              </a:rPr>
              <a:t>DeepBio</a:t>
            </a:r>
            <a:r>
              <a:rPr lang="en-US" sz="6000" b="1" dirty="0" smtClean="0">
                <a:latin typeface="Bell MT" panose="02020503060305020303" pitchFamily="18" charset="0"/>
              </a:rPr>
              <a:t> </a:t>
            </a:r>
            <a:r>
              <a:rPr lang="en-US" sz="6000" b="1" dirty="0" smtClean="0">
                <a:latin typeface="Bell MT" panose="02020503060305020303" pitchFamily="18" charset="0"/>
              </a:rPr>
              <a:t>2019</a:t>
            </a:r>
            <a:endParaRPr lang="en-US" sz="6000" b="1" dirty="0">
              <a:latin typeface="Bell MT" panose="02020503060305020303" pitchFamily="18" charset="0"/>
            </a:endParaRPr>
          </a:p>
        </p:txBody>
      </p:sp>
      <p:pic>
        <p:nvPicPr>
          <p:cNvPr id="47106" name="Picture 2" descr="Image result for deep learning quo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1451953"/>
            <a:ext cx="4981963" cy="239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0" name="Picture 6" descr="Image result for deep learning quo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857" y="1464780"/>
            <a:ext cx="4612143" cy="240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2" name="Picture 8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84" y="4060143"/>
            <a:ext cx="2879916" cy="234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0" descr="Image result for deep learning quotES andrew 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deep learning quotES andrew 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18" name="Picture 14" descr="Image result for deep learning quotES andrew 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795" y="3798205"/>
            <a:ext cx="3962401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79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owmya\Desktop\6911059_stock-photo-word-cloud-on-deep-learn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172200"/>
            <a:ext cx="1066799" cy="68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9593" y="1469570"/>
            <a:ext cx="8264522" cy="142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973" y="28956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3" name="AutoShape 2" descr="Image result for thank you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thank you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thank you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thank you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thank you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59" name="Picture 11" descr="C:\Users\sowmya\Desktop\downloa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93" y="3837214"/>
            <a:ext cx="8725807" cy="2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0" name="Picture 12" descr="C:\Users\sowmya\Desktop\say-no-thank-you-to-the-powerpoint-thank-you-slide-18-63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90421"/>
            <a:ext cx="4572000" cy="288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1676400" y="-86471"/>
            <a:ext cx="5714999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</p:spTree>
    <p:extLst>
      <p:ext uri="{BB962C8B-B14F-4D97-AF65-F5344CB8AC3E}">
        <p14:creationId xmlns:p14="http://schemas.microsoft.com/office/powerpoint/2010/main" val="311229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owmya\Desktop\6911059_stock-photo-word-cloud-on-deep-learn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172200"/>
            <a:ext cx="1066799" cy="68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9593" y="1469570"/>
            <a:ext cx="8264522" cy="142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93956" y="25908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  <p:sp>
        <p:nvSpPr>
          <p:cNvPr id="2" name="Rectangle 1"/>
          <p:cNvSpPr/>
          <p:nvPr/>
        </p:nvSpPr>
        <p:spPr>
          <a:xfrm>
            <a:off x="-40906" y="5939735"/>
            <a:ext cx="81825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interfaceregular"/>
              </a:rPr>
              <a:t>Jiang F, Jiang Y, </a:t>
            </a:r>
            <a:r>
              <a:rPr lang="en-US" dirty="0" err="1">
                <a:solidFill>
                  <a:srgbClr val="333333"/>
                </a:solidFill>
                <a:latin typeface="interfaceregular"/>
              </a:rPr>
              <a:t>Zhi</a:t>
            </a:r>
            <a:r>
              <a:rPr lang="en-US" dirty="0">
                <a:solidFill>
                  <a:srgbClr val="333333"/>
                </a:solidFill>
                <a:latin typeface="interfaceregular"/>
              </a:rPr>
              <a:t> H</a:t>
            </a:r>
            <a:r>
              <a:rPr lang="en-US" i="1" dirty="0">
                <a:solidFill>
                  <a:srgbClr val="333333"/>
                </a:solidFill>
                <a:latin typeface="interfaceregular"/>
              </a:rPr>
              <a:t>, et al</a:t>
            </a:r>
            <a:endParaRPr lang="en-US" dirty="0">
              <a:solidFill>
                <a:srgbClr val="333333"/>
              </a:solidFill>
              <a:latin typeface="interfaceregular"/>
            </a:endParaRPr>
          </a:p>
          <a:p>
            <a:r>
              <a:rPr lang="en-US" dirty="0">
                <a:solidFill>
                  <a:srgbClr val="333333"/>
                </a:solidFill>
                <a:latin typeface="interfaceregular"/>
              </a:rPr>
              <a:t>Artificial intelligence in healthcare: past, present and future</a:t>
            </a:r>
          </a:p>
          <a:p>
            <a:r>
              <a:rPr lang="en-US" i="1" dirty="0">
                <a:solidFill>
                  <a:srgbClr val="333333"/>
                </a:solidFill>
                <a:latin typeface="interfaceregular"/>
              </a:rPr>
              <a:t>Stroke and Vascular Neurology </a:t>
            </a:r>
            <a:r>
              <a:rPr lang="en-US" dirty="0">
                <a:solidFill>
                  <a:srgbClr val="333333"/>
                </a:solidFill>
                <a:latin typeface="interfaceregular"/>
              </a:rPr>
              <a:t>2017;</a:t>
            </a:r>
            <a:r>
              <a:rPr lang="en-US" b="1" dirty="0">
                <a:solidFill>
                  <a:srgbClr val="333333"/>
                </a:solidFill>
                <a:latin typeface="interfaceregular"/>
              </a:rPr>
              <a:t>2:</a:t>
            </a:r>
            <a:r>
              <a:rPr lang="en-US" dirty="0">
                <a:solidFill>
                  <a:srgbClr val="333333"/>
                </a:solidFill>
                <a:latin typeface="interfaceregular"/>
              </a:rPr>
              <a:t>doi:10.1136/svn-2017-000101</a:t>
            </a:r>
            <a:endParaRPr lang="en-US" b="0" i="0" dirty="0">
              <a:solidFill>
                <a:srgbClr val="333333"/>
              </a:solidFill>
              <a:effectLst/>
              <a:latin typeface="interface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33968"/>
            <a:ext cx="6705600" cy="33271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26474" y="497613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interfaceregular"/>
              </a:rPr>
              <a:t>Current trend for deep learning. The data are generated through searching the deep learning in healthcare and disease category on PubMed.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42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owmya\Desktop\6911059_stock-photo-word-cloud-on-deep-learn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172200"/>
            <a:ext cx="1066799" cy="68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9593" y="1469570"/>
            <a:ext cx="8264522" cy="142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93956" y="25908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  <p:sp>
        <p:nvSpPr>
          <p:cNvPr id="2" name="Rectangle 1"/>
          <p:cNvSpPr/>
          <p:nvPr/>
        </p:nvSpPr>
        <p:spPr>
          <a:xfrm>
            <a:off x="-40906" y="5939735"/>
            <a:ext cx="81825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interfaceregular"/>
              </a:rPr>
              <a:t>Jiang F, Jiang Y, </a:t>
            </a:r>
            <a:r>
              <a:rPr lang="en-US" dirty="0" err="1">
                <a:solidFill>
                  <a:srgbClr val="333333"/>
                </a:solidFill>
                <a:latin typeface="interfaceregular"/>
              </a:rPr>
              <a:t>Zhi</a:t>
            </a:r>
            <a:r>
              <a:rPr lang="en-US" dirty="0">
                <a:solidFill>
                  <a:srgbClr val="333333"/>
                </a:solidFill>
                <a:latin typeface="interfaceregular"/>
              </a:rPr>
              <a:t> H</a:t>
            </a:r>
            <a:r>
              <a:rPr lang="en-US" i="1" dirty="0">
                <a:solidFill>
                  <a:srgbClr val="333333"/>
                </a:solidFill>
                <a:latin typeface="interfaceregular"/>
              </a:rPr>
              <a:t>, et al</a:t>
            </a:r>
            <a:endParaRPr lang="en-US" dirty="0">
              <a:solidFill>
                <a:srgbClr val="333333"/>
              </a:solidFill>
              <a:latin typeface="interfaceregular"/>
            </a:endParaRPr>
          </a:p>
          <a:p>
            <a:r>
              <a:rPr lang="en-US" dirty="0">
                <a:solidFill>
                  <a:srgbClr val="333333"/>
                </a:solidFill>
                <a:latin typeface="interfaceregular"/>
              </a:rPr>
              <a:t>Artificial intelligence in healthcare: past, present and future</a:t>
            </a:r>
          </a:p>
          <a:p>
            <a:r>
              <a:rPr lang="en-US" i="1" dirty="0">
                <a:solidFill>
                  <a:srgbClr val="333333"/>
                </a:solidFill>
                <a:latin typeface="interfaceregular"/>
              </a:rPr>
              <a:t>Stroke and Vascular Neurology </a:t>
            </a:r>
            <a:r>
              <a:rPr lang="en-US" dirty="0">
                <a:solidFill>
                  <a:srgbClr val="333333"/>
                </a:solidFill>
                <a:latin typeface="interfaceregular"/>
              </a:rPr>
              <a:t>2017;</a:t>
            </a:r>
            <a:r>
              <a:rPr lang="en-US" b="1" dirty="0">
                <a:solidFill>
                  <a:srgbClr val="333333"/>
                </a:solidFill>
                <a:latin typeface="interfaceregular"/>
              </a:rPr>
              <a:t>2:</a:t>
            </a:r>
            <a:r>
              <a:rPr lang="en-US" dirty="0">
                <a:solidFill>
                  <a:srgbClr val="333333"/>
                </a:solidFill>
                <a:latin typeface="interfaceregular"/>
              </a:rPr>
              <a:t>doi:10.1136/svn-2017-000101</a:t>
            </a:r>
            <a:endParaRPr lang="en-US" b="0" i="0" dirty="0">
              <a:solidFill>
                <a:srgbClr val="333333"/>
              </a:solidFill>
              <a:effectLst/>
              <a:latin typeface="interfaceregular"/>
            </a:endParaRPr>
          </a:p>
        </p:txBody>
      </p:sp>
      <p:pic>
        <p:nvPicPr>
          <p:cNvPr id="1026" name="Picture 2" descr="Fig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513526"/>
            <a:ext cx="5898163" cy="356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01089" y="504310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interfaceregular"/>
              </a:rPr>
              <a:t>The data sources for deep learning. The data are generated through searching deep learning in combination with the diagnosis techniques on PubMed.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04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owmya\Desktop\6911059_stock-photo-word-cloud-on-deep-learn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172200"/>
            <a:ext cx="1066799" cy="68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9593" y="1469570"/>
            <a:ext cx="8264522" cy="142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93956" y="25908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  <p:sp>
        <p:nvSpPr>
          <p:cNvPr id="2" name="Rectangle 1"/>
          <p:cNvSpPr/>
          <p:nvPr/>
        </p:nvSpPr>
        <p:spPr>
          <a:xfrm>
            <a:off x="-40906" y="5939735"/>
            <a:ext cx="81825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interfaceregular"/>
              </a:rPr>
              <a:t>Jiang F, Jiang Y, </a:t>
            </a:r>
            <a:r>
              <a:rPr lang="en-US" dirty="0" err="1">
                <a:solidFill>
                  <a:srgbClr val="333333"/>
                </a:solidFill>
                <a:latin typeface="interfaceregular"/>
              </a:rPr>
              <a:t>Zhi</a:t>
            </a:r>
            <a:r>
              <a:rPr lang="en-US" dirty="0">
                <a:solidFill>
                  <a:srgbClr val="333333"/>
                </a:solidFill>
                <a:latin typeface="interfaceregular"/>
              </a:rPr>
              <a:t> H</a:t>
            </a:r>
            <a:r>
              <a:rPr lang="en-US" i="1" dirty="0">
                <a:solidFill>
                  <a:srgbClr val="333333"/>
                </a:solidFill>
                <a:latin typeface="interfaceregular"/>
              </a:rPr>
              <a:t>, et al</a:t>
            </a:r>
            <a:endParaRPr lang="en-US" dirty="0">
              <a:solidFill>
                <a:srgbClr val="333333"/>
              </a:solidFill>
              <a:latin typeface="interfaceregular"/>
            </a:endParaRPr>
          </a:p>
          <a:p>
            <a:r>
              <a:rPr lang="en-US" dirty="0">
                <a:solidFill>
                  <a:srgbClr val="333333"/>
                </a:solidFill>
                <a:latin typeface="interfaceregular"/>
              </a:rPr>
              <a:t>Artificial intelligence in healthcare: past, present and future</a:t>
            </a:r>
          </a:p>
          <a:p>
            <a:r>
              <a:rPr lang="en-US" i="1" dirty="0">
                <a:solidFill>
                  <a:srgbClr val="333333"/>
                </a:solidFill>
                <a:latin typeface="interfaceregular"/>
              </a:rPr>
              <a:t>Stroke and Vascular Neurology </a:t>
            </a:r>
            <a:r>
              <a:rPr lang="en-US" dirty="0">
                <a:solidFill>
                  <a:srgbClr val="333333"/>
                </a:solidFill>
                <a:latin typeface="interfaceregular"/>
              </a:rPr>
              <a:t>2017;</a:t>
            </a:r>
            <a:r>
              <a:rPr lang="en-US" b="1" dirty="0">
                <a:solidFill>
                  <a:srgbClr val="333333"/>
                </a:solidFill>
                <a:latin typeface="interfaceregular"/>
              </a:rPr>
              <a:t>2:</a:t>
            </a:r>
            <a:r>
              <a:rPr lang="en-US" dirty="0">
                <a:solidFill>
                  <a:srgbClr val="333333"/>
                </a:solidFill>
                <a:latin typeface="interfaceregular"/>
              </a:rPr>
              <a:t>doi:10.1136/svn-2017-000101</a:t>
            </a:r>
            <a:endParaRPr lang="en-US" b="0" i="0" dirty="0">
              <a:solidFill>
                <a:srgbClr val="333333"/>
              </a:solidFill>
              <a:effectLst/>
              <a:latin typeface="interfaceregular"/>
            </a:endParaRPr>
          </a:p>
        </p:txBody>
      </p:sp>
      <p:pic>
        <p:nvPicPr>
          <p:cNvPr id="2050" name="Picture 2" descr="Fig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574457"/>
            <a:ext cx="5559425" cy="376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235596" y="469713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interfaceregular"/>
              </a:rPr>
              <a:t>The four main deep learning algorithm and their popularities. The data are generated through searching algorithm names in healthcare and disease category on PubMed.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87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owmya\Desktop\6911059_stock-photo-word-cloud-on-deep-learn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172200"/>
            <a:ext cx="1066799" cy="68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9593" y="1469570"/>
            <a:ext cx="8264522" cy="142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93956" y="25908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1210564" y="1512039"/>
            <a:ext cx="7948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https://medicalfuturist.com/top-ai-algorithms-healthcare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99548" y="2356066"/>
            <a:ext cx="2753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Noto Serif"/>
              </a:rPr>
              <a:t>Does A.I. beat doctors?</a:t>
            </a:r>
            <a:endParaRPr lang="en-US" b="0" i="0" dirty="0">
              <a:solidFill>
                <a:srgbClr val="333333"/>
              </a:solidFill>
              <a:effectLst/>
              <a:latin typeface="Noto Serif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0874" y="2938069"/>
            <a:ext cx="88467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333333"/>
                </a:solidFill>
                <a:latin typeface="Noto Serif"/>
              </a:rPr>
              <a:t>Only if you have lived under a rock for the last couple of years could you not have heard about artificial intelligence. Some might have even come across the spread and </a:t>
            </a:r>
            <a:r>
              <a:rPr lang="en-US" sz="2400" u="sng" dirty="0">
                <a:solidFill>
                  <a:srgbClr val="333333"/>
                </a:solidFill>
                <a:latin typeface="Noto Serif"/>
                <a:hlinkClick r:id="rId6"/>
              </a:rPr>
              <a:t>potential of A.I. in healthcare</a:t>
            </a:r>
            <a:r>
              <a:rPr lang="en-US" sz="2400" dirty="0">
                <a:solidFill>
                  <a:srgbClr val="333333"/>
                </a:solidFill>
                <a:latin typeface="Noto Serif"/>
              </a:rPr>
              <a:t>. </a:t>
            </a:r>
            <a:r>
              <a:rPr lang="en-US" sz="2400" b="1" dirty="0">
                <a:solidFill>
                  <a:srgbClr val="333333"/>
                </a:solidFill>
                <a:latin typeface="Noto Serif"/>
              </a:rPr>
              <a:t>Not only smart algorithms themselves but also the hype around A.I. has grown immensely, thus every time a new study about deep learning or machine learning in diagnostics, in medical imaging or any other medical field gets published, newsreaders can be sure that some titles will say that “</a:t>
            </a:r>
            <a:r>
              <a:rPr lang="en-US" sz="2400" b="1" i="1" dirty="0">
                <a:solidFill>
                  <a:srgbClr val="333333"/>
                </a:solidFill>
                <a:latin typeface="Noto Serif"/>
              </a:rPr>
              <a:t>A.I. has again beaten doctors in field X</a:t>
            </a:r>
            <a:r>
              <a:rPr lang="en-US" sz="2400" b="1" dirty="0">
                <a:solidFill>
                  <a:srgbClr val="333333"/>
                </a:solidFill>
                <a:latin typeface="Noto Serif"/>
              </a:rPr>
              <a:t>”</a:t>
            </a:r>
            <a:r>
              <a:rPr lang="en-US" sz="2400" dirty="0">
                <a:solidFill>
                  <a:srgbClr val="333333"/>
                </a:solidFill>
                <a:latin typeface="Noto Serif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586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owmya\Desktop\6911059_stock-photo-word-cloud-on-deep-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172200"/>
            <a:ext cx="1066799" cy="68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9593" y="1469570"/>
            <a:ext cx="8264522" cy="142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93956" y="25908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1210564" y="1512039"/>
            <a:ext cx="7948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https://medicalfuturist.com/top-ai-algorithms-healthcare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99548" y="2356066"/>
            <a:ext cx="2753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Noto Serif"/>
              </a:rPr>
              <a:t>Does A.I. beat doctors?</a:t>
            </a:r>
            <a:endParaRPr lang="en-US" b="0" i="0" dirty="0">
              <a:solidFill>
                <a:srgbClr val="333333"/>
              </a:solidFill>
              <a:effectLst/>
              <a:latin typeface="Noto Serif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1026" y="3112292"/>
            <a:ext cx="90066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333333"/>
                </a:solidFill>
                <a:latin typeface="Noto Serif"/>
              </a:rPr>
              <a:t>Artificial Intelligence is either presented as the ultimate evil destroying mankind – both </a:t>
            </a:r>
            <a:r>
              <a:rPr lang="en-US" sz="2800" u="sng" dirty="0" err="1" smtClean="0">
                <a:solidFill>
                  <a:srgbClr val="333333"/>
                </a:solidFill>
                <a:latin typeface="Noto Serif"/>
                <a:hlinkClick r:id="rId7"/>
              </a:rPr>
              <a:t>Elon</a:t>
            </a:r>
            <a:r>
              <a:rPr lang="en-US" sz="2800" u="sng" dirty="0" smtClean="0">
                <a:solidFill>
                  <a:srgbClr val="333333"/>
                </a:solidFill>
                <a:latin typeface="Noto Serif"/>
                <a:hlinkClick r:id="rId7"/>
              </a:rPr>
              <a:t> Musk</a:t>
            </a:r>
            <a:r>
              <a:rPr lang="en-US" sz="2800" dirty="0" smtClean="0">
                <a:solidFill>
                  <a:srgbClr val="333333"/>
                </a:solidFill>
                <a:latin typeface="Noto Serif"/>
              </a:rPr>
              <a:t> and </a:t>
            </a:r>
            <a:r>
              <a:rPr lang="en-US" sz="2800" u="sng" dirty="0" smtClean="0">
                <a:solidFill>
                  <a:srgbClr val="333333"/>
                </a:solidFill>
                <a:latin typeface="Noto Serif"/>
                <a:hlinkClick r:id="rId8"/>
              </a:rPr>
              <a:t>Stephen Hawking</a:t>
            </a:r>
            <a:r>
              <a:rPr lang="en-US" sz="2800" dirty="0" smtClean="0">
                <a:solidFill>
                  <a:srgbClr val="333333"/>
                </a:solidFill>
                <a:latin typeface="Noto Serif"/>
              </a:rPr>
              <a:t> warned about that – or the only source of the future prosperity of humanity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49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mrit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mrit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:\Users\sowmya\Desktop\amrita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7937"/>
            <a:ext cx="144779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owmya\Desktop\BTS_CE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7937"/>
            <a:ext cx="1426029" cy="138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owmya\Desktop\6911059_stock-photo-word-cloud-on-deep-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172200"/>
            <a:ext cx="1066799" cy="68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575" y="1612998"/>
            <a:ext cx="8921749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9593" y="1469570"/>
            <a:ext cx="8264522" cy="142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  <a:p>
            <a:endParaRPr lang="en-US" b="1" dirty="0" smtClean="0">
              <a:latin typeface="Bell MT" panose="02020503060305020303" pitchFamily="18" charset="0"/>
            </a:endParaRPr>
          </a:p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93956" y="2590800"/>
            <a:ext cx="8607427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7311" y="1469570"/>
            <a:ext cx="8889092" cy="449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atin typeface="Bell MT" panose="02020503060305020303" pitchFamily="18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76400" y="1"/>
            <a:ext cx="5714999" cy="1524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ell MT" panose="02020503060305020303" pitchFamily="18" charset="0"/>
              </a:rPr>
              <a:t>AI for Biomedical Signal/Image Processing 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1210564" y="1512039"/>
            <a:ext cx="7948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https://medicalfuturist.com/top-ai-algorithms-healthcare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81400" y="1960337"/>
            <a:ext cx="2753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Noto Serif"/>
              </a:rPr>
              <a:t>Does A.I. beat doctors?</a:t>
            </a:r>
            <a:endParaRPr lang="en-US" b="0" i="0" dirty="0">
              <a:solidFill>
                <a:srgbClr val="333333"/>
              </a:solidFill>
              <a:effectLst/>
              <a:latin typeface="Noto Serif"/>
            </a:endParaRPr>
          </a:p>
        </p:txBody>
      </p:sp>
      <p:pic>
        <p:nvPicPr>
          <p:cNvPr id="3074" name="Picture 2" descr="top A.I. algorithm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3306"/>
            <a:ext cx="9143999" cy="451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96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4931</TotalTime>
  <Words>888</Words>
  <Application>Microsoft Office PowerPoint</Application>
  <PresentationFormat>On-screen Show (4:3)</PresentationFormat>
  <Paragraphs>283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Arial</vt:lpstr>
      <vt:lpstr>Bell MT</vt:lpstr>
      <vt:lpstr>Calibri</vt:lpstr>
      <vt:lpstr>interfaceregular</vt:lpstr>
      <vt:lpstr>Noto Serif</vt:lpstr>
      <vt:lpstr>Roboto</vt:lpstr>
      <vt:lpstr>Office Theme</vt:lpstr>
      <vt:lpstr>AI for Biomedical Signal/Image Processing 2019</vt:lpstr>
      <vt:lpstr>AI for Biomedical Signal/Image Processing 2019</vt:lpstr>
      <vt:lpstr>AI for Biomedical Signal/Image Processing 2019</vt:lpstr>
      <vt:lpstr>AI for Biomedical Signal/Image Processing 2019</vt:lpstr>
      <vt:lpstr>AI for Biomedical Signal/Image Processing 2019</vt:lpstr>
      <vt:lpstr>AI for Biomedical Signal/Image Processing 2019</vt:lpstr>
      <vt:lpstr>AI for Biomedical Signal/Image Processing 2019</vt:lpstr>
      <vt:lpstr>AI for Biomedical Signal/Image Processing 2019</vt:lpstr>
      <vt:lpstr>AI for Biomedical Signal/Image Processing 2019</vt:lpstr>
      <vt:lpstr>AI for Biomedical Signal/Image Processing 2019</vt:lpstr>
      <vt:lpstr>AI for Biomedical Signal/Image Processing 2019</vt:lpstr>
      <vt:lpstr>AI for Biomedical Signal/Image Processing 2019</vt:lpstr>
      <vt:lpstr>PowerPoint Presentation</vt:lpstr>
      <vt:lpstr>AI for Biomedical Signal/Image Processing 2019</vt:lpstr>
      <vt:lpstr>PowerPoint Presentation</vt:lpstr>
      <vt:lpstr>PowerPoint Presentation</vt:lpstr>
      <vt:lpstr>PowerPoint Presentation</vt:lpstr>
      <vt:lpstr>AI for Biomedical Signal/Image Processing 2019</vt:lpstr>
      <vt:lpstr>AI for Biomedical Signal/Image Processing 2019</vt:lpstr>
      <vt:lpstr>AI for Biomedical Signal/Image Processing 2019</vt:lpstr>
      <vt:lpstr>AI for Biomedical Signal/Image Processing 2019</vt:lpstr>
      <vt:lpstr>AI for Biomedical Signal/Image Processing 2019</vt:lpstr>
      <vt:lpstr>AI for Biomedical Signal/Image Processing 2019</vt:lpstr>
      <vt:lpstr>AI for Biomedical Signal/Image Processing 2019</vt:lpstr>
      <vt:lpstr>AI for Biomedical Signal/Image Processing 2019</vt:lpstr>
      <vt:lpstr>AI for Biomedical Signal/Image Processing 2019</vt:lpstr>
      <vt:lpstr>AI for Biomedical Signal/Image Processing 2019</vt:lpstr>
      <vt:lpstr>AI for Biomedical Signal/Image Processing 2019</vt:lpstr>
      <vt:lpstr>PowerPoint Presentation</vt:lpstr>
      <vt:lpstr>DeepBio 2019</vt:lpstr>
      <vt:lpstr>DeepBio 2019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sowmya</dc:creator>
  <cp:lastModifiedBy>Sowmya V</cp:lastModifiedBy>
  <cp:revision>120</cp:revision>
  <dcterms:created xsi:type="dcterms:W3CDTF">2017-11-07T08:53:40Z</dcterms:created>
  <dcterms:modified xsi:type="dcterms:W3CDTF">2019-05-13T07:43:23Z</dcterms:modified>
</cp:coreProperties>
</file>